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147375203" r:id="rId6"/>
    <p:sldId id="2147375204" r:id="rId7"/>
    <p:sldId id="2147375205" r:id="rId8"/>
    <p:sldId id="214737520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.e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Master" Target="../slideMasters/slideMaster2.xml"/><Relationship Id="rId7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7.jpeg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.e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4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.emf"/><Relationship Id="rId4" Type="http://schemas.openxmlformats.org/officeDocument/2006/relationships/image" Target="../media/image9.jpeg"/><Relationship Id="rId9" Type="http://schemas.openxmlformats.org/officeDocument/2006/relationships/oleObject" Target="../embeddings/oleObject5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.emf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emf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emf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4.sv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4.svg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4.svg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svg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4E23C-7482-0188-5A1F-02EEB9958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5927D-C6EA-2EAC-0CB0-B132EACED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B6BE0D-0DCC-2142-41E5-A7C74665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EA26B-1C9E-4E02-31C1-2D4A5D65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9F75C-1672-0DFD-67F0-D9E4E9C2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CDF7B-AF01-B2C7-2EF8-C76E936E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A1D87B-E7D2-D63E-283C-628EC73D2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FF8C40-43B6-FF9C-6E21-C23182E5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E2BF7-DE78-2E2C-0553-A91F898A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EC738D-0B9A-91FB-3957-41E828D7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3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D9CF78C-C8B5-2DE0-E051-7E094797D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7C92D7-EF44-21AF-2825-673BFF8B1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1BB03-BAFE-7DBE-E8F6-FADD4CD8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E313EC-4D0D-F8FF-CB01-B935872F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DDB9B-80A7-F961-22B3-FD5BDECE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95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Planet">
    <p:bg>
      <p:bgPr>
        <a:solidFill>
          <a:srgbClr val="070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F212F23-6946-4FE3-B574-887FB2DAE861}"/>
              </a:ext>
            </a:extLst>
          </p:cNvPr>
          <p:cNvSpPr/>
          <p:nvPr userDrawn="1"/>
        </p:nvSpPr>
        <p:spPr>
          <a:xfrm>
            <a:off x="0" y="5737436"/>
            <a:ext cx="12192000" cy="11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98EB-4941-5942-8566-90E60FF2C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227" b="347"/>
          <a:stretch/>
        </p:blipFill>
        <p:spPr>
          <a:xfrm>
            <a:off x="12074" y="1"/>
            <a:ext cx="12167853" cy="568757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6DE6452-902E-0E4A-BE02-7AC22CCE9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80D371-AA24-48B4-B3D8-C138CF57E4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4407119"/>
            <a:ext cx="9799244" cy="51706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3733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DAEAAA7-CADD-4746-BFF8-88A9F526B4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0975"/>
            <a:ext cx="979924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67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502908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think-cell Folie" r:id="rId9" imgW="473" imgH="476" progId="TCLayout.ActiveDocument.1">
                  <p:embed/>
                </p:oleObj>
              </mc:Choice>
              <mc:Fallback>
                <p:oleObj name="think-cell Folie" r:id="rId9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97C7970-9276-42F7-8C2F-B15D594ECF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00" y="5985666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Adressat, Name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3B3E635E-9D43-4360-A96A-13F9F21AC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6301362"/>
            <a:ext cx="1768685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Datum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C6F6DCE1-5057-4836-9A3C-B7EBAB260D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2496" y="5982603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Firma / Institut (Ersteller)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FE931B2-1407-4519-B211-45195CB331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2496" y="6311291"/>
            <a:ext cx="5748304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Autor, Name (Ersteller)</a:t>
            </a:r>
          </a:p>
        </p:txBody>
      </p:sp>
    </p:spTree>
    <p:extLst>
      <p:ext uri="{BB962C8B-B14F-4D97-AF65-F5344CB8AC3E}">
        <p14:creationId xmlns:p14="http://schemas.microsoft.com/office/powerpoint/2010/main" val="115019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Data Loop">
    <p:bg>
      <p:bgPr>
        <a:solidFill>
          <a:srgbClr val="070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F212F23-6946-4FE3-B574-887FB2DAE861}"/>
              </a:ext>
            </a:extLst>
          </p:cNvPr>
          <p:cNvSpPr/>
          <p:nvPr userDrawn="1"/>
        </p:nvSpPr>
        <p:spPr>
          <a:xfrm>
            <a:off x="0" y="5737436"/>
            <a:ext cx="12192000" cy="11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98EB-4941-5942-8566-90E60FF2C4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072" y="0"/>
            <a:ext cx="12167857" cy="568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63066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think-cell Folie" r:id="rId7" imgW="473" imgH="476" progId="TCLayout.ActiveDocument.1">
                  <p:embed/>
                </p:oleObj>
              </mc:Choice>
              <mc:Fallback>
                <p:oleObj name="think-cell Folie" r:id="rId7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36">
            <a:extLst>
              <a:ext uri="{FF2B5EF4-FFF2-40B4-BE49-F238E27FC236}">
                <a16:creationId xmlns:a16="http://schemas.microsoft.com/office/drawing/2014/main" id="{58F94962-36F7-4698-8D46-DCD71B31DA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312496C-53DD-4A7F-A1F2-2A4B536B6F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4407119"/>
            <a:ext cx="9799244" cy="51706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3733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2E4811A-E3C3-481A-AE23-99B938D63E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0975"/>
            <a:ext cx="979924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67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DBEF4B41-AB47-4038-A901-AFFEADAD61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00" y="5985666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Adressat, Name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95AD54E5-EF47-4A83-89D9-60B4D16DD4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6301362"/>
            <a:ext cx="1768685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Datum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ABD411F-DF95-4FB8-A63E-8838E491E2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2496" y="5982603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Firma / Institut (Ersteller)</a:t>
            </a:r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A2341EA3-74B4-4FC3-8181-48204AD01B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2496" y="6311291"/>
            <a:ext cx="5748304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Autor, Name (Ersteller)</a:t>
            </a:r>
          </a:p>
        </p:txBody>
      </p:sp>
    </p:spTree>
    <p:extLst>
      <p:ext uri="{BB962C8B-B14F-4D97-AF65-F5344CB8AC3E}">
        <p14:creationId xmlns:p14="http://schemas.microsoft.com/office/powerpoint/2010/main" val="2345761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Re-Deployment">
    <p:bg>
      <p:bgPr>
        <a:solidFill>
          <a:srgbClr val="070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F212F23-6946-4FE3-B574-887FB2DAE861}"/>
              </a:ext>
            </a:extLst>
          </p:cNvPr>
          <p:cNvSpPr/>
          <p:nvPr userDrawn="1"/>
        </p:nvSpPr>
        <p:spPr>
          <a:xfrm>
            <a:off x="0" y="5737436"/>
            <a:ext cx="12192000" cy="11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98EB-4941-5942-8566-90E60FF2C4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2072" y="16933"/>
            <a:ext cx="12167857" cy="568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6DE6452-902E-0E4A-BE02-7AC22CCE9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217139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think-cell Folie" r:id="rId9" imgW="473" imgH="476" progId="TCLayout.ActiveDocument.1">
                  <p:embed/>
                </p:oleObj>
              </mc:Choice>
              <mc:Fallback>
                <p:oleObj name="think-cell Folie" r:id="rId9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36">
            <a:extLst>
              <a:ext uri="{FF2B5EF4-FFF2-40B4-BE49-F238E27FC236}">
                <a16:creationId xmlns:a16="http://schemas.microsoft.com/office/drawing/2014/main" id="{B9ED4349-5783-463B-AFE2-C931AD211E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2BAA630-B036-4F50-9397-D211ED406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4407119"/>
            <a:ext cx="9799244" cy="51706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3733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D40921D-B3A4-4F0C-91EA-DD66ADA0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0975"/>
            <a:ext cx="979924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67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6F531615-8084-453D-AD40-04B5D36064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00" y="5985666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Adressat, Name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F4845883-43E3-4659-A87A-9CEB7BFDD9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6301362"/>
            <a:ext cx="1768685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Datum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2766FB11-C1E2-482B-86D6-252581482F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2496" y="5982603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Firma / Institut (Ersteller)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12C8AD47-1400-4AD1-9E44-0763C485B1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2496" y="6311291"/>
            <a:ext cx="5748304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Autor, Name (Ersteller)</a:t>
            </a:r>
          </a:p>
        </p:txBody>
      </p:sp>
    </p:spTree>
    <p:extLst>
      <p:ext uri="{BB962C8B-B14F-4D97-AF65-F5344CB8AC3E}">
        <p14:creationId xmlns:p14="http://schemas.microsoft.com/office/powerpoint/2010/main" val="305924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Digital Twin">
    <p:bg>
      <p:bgPr>
        <a:solidFill>
          <a:srgbClr val="070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F212F23-6946-4FE3-B574-887FB2DAE861}"/>
              </a:ext>
            </a:extLst>
          </p:cNvPr>
          <p:cNvSpPr/>
          <p:nvPr userDrawn="1"/>
        </p:nvSpPr>
        <p:spPr>
          <a:xfrm>
            <a:off x="0" y="5737436"/>
            <a:ext cx="12192000" cy="11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98EB-4941-5942-8566-90E60FF2C4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0"/>
            <a:ext cx="12192000" cy="568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6DE6452-902E-0E4A-BE02-7AC22CCE9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439619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think-cell Folie" r:id="rId9" imgW="473" imgH="476" progId="TCLayout.ActiveDocument.1">
                  <p:embed/>
                </p:oleObj>
              </mc:Choice>
              <mc:Fallback>
                <p:oleObj name="think-cell Folie" r:id="rId9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36">
            <a:extLst>
              <a:ext uri="{FF2B5EF4-FFF2-40B4-BE49-F238E27FC236}">
                <a16:creationId xmlns:a16="http://schemas.microsoft.com/office/drawing/2014/main" id="{8BE4514A-8D7D-463B-A036-808EC581E9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7959797-7F68-4509-8206-E3437AF30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4407119"/>
            <a:ext cx="9799244" cy="51706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3733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5FBCD39-07F3-4022-ABAC-D31E7364F5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0975"/>
            <a:ext cx="979924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67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07035BBD-5666-4046-8CAF-BDB195DDCE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00" y="5985666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Adressat, Name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D404D430-FBFE-428C-8890-0BFD3F4C44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6301362"/>
            <a:ext cx="1768685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Datum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D40994DF-6D84-458D-AAAE-2DB4B62B6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2496" y="5982603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Firma / Institut (Ersteller)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C105A47A-4A09-4A27-8418-4081ED5DF4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2496" y="6311291"/>
            <a:ext cx="5748304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Autor, Name (Ersteller)</a:t>
            </a:r>
          </a:p>
        </p:txBody>
      </p:sp>
    </p:spTree>
    <p:extLst>
      <p:ext uri="{BB962C8B-B14F-4D97-AF65-F5344CB8AC3E}">
        <p14:creationId xmlns:p14="http://schemas.microsoft.com/office/powerpoint/2010/main" val="254449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_Demonstrator">
    <p:bg>
      <p:bgPr>
        <a:solidFill>
          <a:srgbClr val="070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F212F23-6946-4FE3-B574-887FB2DAE861}"/>
              </a:ext>
            </a:extLst>
          </p:cNvPr>
          <p:cNvSpPr/>
          <p:nvPr userDrawn="1"/>
        </p:nvSpPr>
        <p:spPr>
          <a:xfrm>
            <a:off x="0" y="5737436"/>
            <a:ext cx="12192000" cy="11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98EB-4941-5942-8566-90E60FF2C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60"/>
          <a:stretch/>
        </p:blipFill>
        <p:spPr>
          <a:xfrm>
            <a:off x="24144" y="17168"/>
            <a:ext cx="12167857" cy="5702305"/>
          </a:xfrm>
          <a:prstGeom prst="rect">
            <a:avLst/>
          </a:prstGeom>
          <a:ln>
            <a:noFill/>
          </a:ln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6DE6452-902E-0E4A-BE02-7AC22CCE9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507851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think-cell Folie" r:id="rId9" imgW="473" imgH="476" progId="TCLayout.ActiveDocument.1">
                  <p:embed/>
                </p:oleObj>
              </mc:Choice>
              <mc:Fallback>
                <p:oleObj name="think-cell Folie" r:id="rId9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36">
            <a:extLst>
              <a:ext uri="{FF2B5EF4-FFF2-40B4-BE49-F238E27FC236}">
                <a16:creationId xmlns:a16="http://schemas.microsoft.com/office/drawing/2014/main" id="{6C89BA57-4A03-4FD2-BC80-3B80B8B3B7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0" y="5688938"/>
            <a:ext cx="12192000" cy="6095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E8FBFA8-E7BF-4BDF-B154-A785035E76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4407119"/>
            <a:ext cx="9799244" cy="51706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3733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9FC8E79-E1B9-4DB2-9E1F-867A8676C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0975"/>
            <a:ext cx="9799244" cy="258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67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74245E6D-917F-4B1F-85CB-DF7BE5227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00" y="5985666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Adressat, Name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D7B1CDB-28D6-4956-8567-2E52A5F0EA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6301362"/>
            <a:ext cx="1768685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Datum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9A1A0A8-64A2-4C73-BAAD-F2B379D6AD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2496" y="5982603"/>
            <a:ext cx="5748304" cy="30443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Firma / Institut (Ersteller)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9F8D0464-B0A0-4C41-B1AA-57FCBB5EA7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2496" y="6311291"/>
            <a:ext cx="5748304" cy="261004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sz="1333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Autor, Name (Ersteller)</a:t>
            </a:r>
          </a:p>
        </p:txBody>
      </p:sp>
    </p:spTree>
    <p:extLst>
      <p:ext uri="{BB962C8B-B14F-4D97-AF65-F5344CB8AC3E}">
        <p14:creationId xmlns:p14="http://schemas.microsoft.com/office/powerpoint/2010/main" val="170588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+ Untertitel mit Inhalt_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D6248-5B14-6245-A6DF-84F37580AEA9}"/>
              </a:ext>
            </a:extLst>
          </p:cNvPr>
          <p:cNvSpPr/>
          <p:nvPr userDrawn="1"/>
        </p:nvSpPr>
        <p:spPr>
          <a:xfrm>
            <a:off x="0" y="-14178"/>
            <a:ext cx="12192000" cy="1221919"/>
          </a:xfrm>
          <a:prstGeom prst="rect">
            <a:avLst/>
          </a:prstGeom>
          <a:solidFill>
            <a:srgbClr val="08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3D544CE-A37B-BB4D-AE93-41F1AA8BE9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4178"/>
            <a:ext cx="12192000" cy="12219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E63713-9BD6-4E4D-8D90-58DFB7F5A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467" y="347109"/>
            <a:ext cx="9792840" cy="332399"/>
          </a:xfrm>
          <a:prstGeom prst="rect">
            <a:avLst/>
          </a:prstGeom>
        </p:spPr>
        <p:txBody>
          <a:bodyPr vert="horz" wrap="square" tIns="0" bIns="0">
            <a:spAutoFit/>
          </a:bodyPr>
          <a:lstStyle>
            <a:lvl1pPr>
              <a:defRPr sz="2400" b="0" i="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2899900-BB4E-4557-932C-CBA908AE5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5" y="770109"/>
            <a:ext cx="9790872" cy="2215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Untertitel</a:t>
            </a: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707406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think-cell Folie" r:id="rId6" imgW="473" imgH="476" progId="TCLayout.ActiveDocument.1">
                  <p:embed/>
                </p:oleObj>
              </mc:Choice>
              <mc:Fallback>
                <p:oleObj name="think-cell Folie" r:id="rId6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A01D6753-D4C0-F64F-9AD5-E451C8D0AF5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7FFA67-19DD-4998-94E4-1A53ED72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67" y="1621019"/>
            <a:ext cx="11536701" cy="45949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  <a:lvl2pPr>
              <a:buClr>
                <a:schemeClr val="tx1"/>
              </a:buClr>
              <a:defRPr sz="1467"/>
            </a:lvl2pPr>
            <a:lvl3pPr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467"/>
            </a:lvl4pPr>
            <a:lvl5pPr>
              <a:buClr>
                <a:schemeClr val="tx1"/>
              </a:buClr>
              <a:defRPr sz="146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6917A17-EA15-364A-A295-07ADD0FCBF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0" y="1160958"/>
            <a:ext cx="12192000" cy="60959"/>
          </a:xfrm>
          <a:prstGeom prst="rect">
            <a:avLst/>
          </a:prstGeom>
        </p:spPr>
      </p:pic>
      <p:sp>
        <p:nvSpPr>
          <p:cNvPr id="11" name="Datumsplatzhalter 1">
            <a:extLst>
              <a:ext uri="{FF2B5EF4-FFF2-40B4-BE49-F238E27FC236}">
                <a16:creationId xmlns:a16="http://schemas.microsoft.com/office/drawing/2014/main" id="{7ACF268A-0E2D-4E49-88F6-8FF0D0697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D19D7E4-C7BF-45DE-AA78-4EB3AE48A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2747C3C-D196-45AA-8040-0D8F3B66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878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+ Untertitel mit 2 Inhalten_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D6248-5B14-6245-A6DF-84F37580AEA9}"/>
              </a:ext>
            </a:extLst>
          </p:cNvPr>
          <p:cNvSpPr/>
          <p:nvPr userDrawn="1"/>
        </p:nvSpPr>
        <p:spPr>
          <a:xfrm>
            <a:off x="0" y="-14178"/>
            <a:ext cx="12192000" cy="1221919"/>
          </a:xfrm>
          <a:prstGeom prst="rect">
            <a:avLst/>
          </a:prstGeom>
          <a:solidFill>
            <a:srgbClr val="08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3D544CE-A37B-BB4D-AE93-41F1AA8BE9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4178"/>
            <a:ext cx="12192000" cy="12219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E63713-9BD6-4E4D-8D90-58DFB7F5A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467" y="347109"/>
            <a:ext cx="9792840" cy="332399"/>
          </a:xfrm>
          <a:prstGeom prst="rect">
            <a:avLst/>
          </a:prstGeom>
        </p:spPr>
        <p:txBody>
          <a:bodyPr vert="horz" wrap="square" tIns="0" bIns="0">
            <a:spAutoFit/>
          </a:bodyPr>
          <a:lstStyle>
            <a:lvl1pPr>
              <a:defRPr sz="2400" b="0" i="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2899900-BB4E-4557-932C-CBA908AE5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5" y="770109"/>
            <a:ext cx="9790872" cy="2215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Untertitel</a:t>
            </a: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363091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think-cell Folie" r:id="rId6" imgW="473" imgH="476" progId="TCLayout.ActiveDocument.1">
                  <p:embed/>
                </p:oleObj>
              </mc:Choice>
              <mc:Fallback>
                <p:oleObj name="think-cell Folie" r:id="rId6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A01D6753-D4C0-F64F-9AD5-E451C8D0AF5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917A17-EA15-364A-A295-07ADD0FCBF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0" y="1160958"/>
            <a:ext cx="12192000" cy="60959"/>
          </a:xfrm>
          <a:prstGeom prst="rect">
            <a:avLst/>
          </a:prstGeom>
        </p:spPr>
      </p:pic>
      <p:sp>
        <p:nvSpPr>
          <p:cNvPr id="15" name="Datumsplatzhalter 1">
            <a:extLst>
              <a:ext uri="{FF2B5EF4-FFF2-40B4-BE49-F238E27FC236}">
                <a16:creationId xmlns:a16="http://schemas.microsoft.com/office/drawing/2014/main" id="{96292B24-8DEE-4ACA-A412-0D47CFCB3E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4FC97CF-3E7F-44F5-ADAC-D95C7CD38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1BBA7419-E3B4-4BDF-8E52-0DEA45F3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C3D8182-9BBA-452B-BA94-A4E1C1072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1018"/>
            <a:ext cx="5655733" cy="4555945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6A744BD1-6C40-4AE0-9B32-28B4FADE2801}"/>
              </a:ext>
            </a:extLst>
          </p:cNvPr>
          <p:cNvCxnSpPr>
            <a:cxnSpLocks/>
          </p:cNvCxnSpPr>
          <p:nvPr userDrawn="1"/>
        </p:nvCxnSpPr>
        <p:spPr>
          <a:xfrm>
            <a:off x="6087533" y="1621018"/>
            <a:ext cx="0" cy="455594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2D89DCA-4B64-4EE5-97EC-72A82A00DA2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2467" y="1621018"/>
            <a:ext cx="5655733" cy="4555945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79919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+ Untertitel mit 1/3 2/3 Inhalten_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D6248-5B14-6245-A6DF-84F37580AEA9}"/>
              </a:ext>
            </a:extLst>
          </p:cNvPr>
          <p:cNvSpPr/>
          <p:nvPr userDrawn="1"/>
        </p:nvSpPr>
        <p:spPr>
          <a:xfrm>
            <a:off x="0" y="-14178"/>
            <a:ext cx="12192000" cy="1221919"/>
          </a:xfrm>
          <a:prstGeom prst="rect">
            <a:avLst/>
          </a:prstGeom>
          <a:solidFill>
            <a:srgbClr val="08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3D544CE-A37B-BB4D-AE93-41F1AA8BE9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4178"/>
            <a:ext cx="12192000" cy="12219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E63713-9BD6-4E4D-8D90-58DFB7F5A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467" y="347109"/>
            <a:ext cx="9792840" cy="332399"/>
          </a:xfrm>
          <a:prstGeom prst="rect">
            <a:avLst/>
          </a:prstGeom>
        </p:spPr>
        <p:txBody>
          <a:bodyPr vert="horz" wrap="square" tIns="0" bIns="0">
            <a:spAutoFit/>
          </a:bodyPr>
          <a:lstStyle>
            <a:lvl1pPr>
              <a:defRPr sz="2400" b="0" i="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2899900-BB4E-4557-932C-CBA908AE5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5" y="770109"/>
            <a:ext cx="9790872" cy="2215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Untertitel</a:t>
            </a: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789866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Folie" r:id="rId6" imgW="473" imgH="476" progId="TCLayout.ActiveDocument.1">
                  <p:embed/>
                </p:oleObj>
              </mc:Choice>
              <mc:Fallback>
                <p:oleObj name="think-cell Folie" r:id="rId6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A01D6753-D4C0-F64F-9AD5-E451C8D0AF5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917A17-EA15-364A-A295-07ADD0FCBF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0" y="1160958"/>
            <a:ext cx="12192000" cy="60959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9DDF4B5-9478-A943-B7CD-09E495AD7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1621020"/>
            <a:ext cx="7789333" cy="4555944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930A29-1486-E645-B0D8-2DE51480F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433" y="1621020"/>
            <a:ext cx="3540284" cy="4555945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92F239-E2CF-984E-A360-8050EE1922AF}"/>
              </a:ext>
            </a:extLst>
          </p:cNvPr>
          <p:cNvCxnSpPr/>
          <p:nvPr userDrawn="1"/>
        </p:nvCxnSpPr>
        <p:spPr>
          <a:xfrm>
            <a:off x="3970341" y="1621018"/>
            <a:ext cx="0" cy="455594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umsplatzhalter 1">
            <a:extLst>
              <a:ext uri="{FF2B5EF4-FFF2-40B4-BE49-F238E27FC236}">
                <a16:creationId xmlns:a16="http://schemas.microsoft.com/office/drawing/2014/main" id="{9A821AC0-A165-4ABA-BB05-05F0C7C5CD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A31AF61-2863-4997-AA33-695A4029C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A0E91B1-FD3D-4BF9-9349-C4288980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69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F545F-9529-9FF2-B541-34D444D3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C15-41E7-647B-5792-F48A33C4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BD90C7-B692-BFD3-9DF6-E40D59E6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65A403-8284-966E-17C6-C289601A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B015A-5F6E-E4E0-0E7E-E52958E8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484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+ Untertitel mit Inhalt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D6248-5B14-6245-A6DF-84F37580AEA9}"/>
              </a:ext>
            </a:extLst>
          </p:cNvPr>
          <p:cNvSpPr/>
          <p:nvPr userDrawn="1"/>
        </p:nvSpPr>
        <p:spPr>
          <a:xfrm>
            <a:off x="0" y="-14178"/>
            <a:ext cx="12192000" cy="12219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63000">
                <a:schemeClr val="accent4">
                  <a:lumMod val="40000"/>
                  <a:lumOff val="60000"/>
                  <a:alpha val="7492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E63713-9BD6-4E4D-8D90-58DFB7F5A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467" y="347109"/>
            <a:ext cx="9792840" cy="332399"/>
          </a:xfrm>
          <a:prstGeom prst="rect">
            <a:avLst/>
          </a:prstGeom>
        </p:spPr>
        <p:txBody>
          <a:bodyPr vert="horz" wrap="square" tIns="0" bIns="0">
            <a:spAutoFit/>
          </a:bodyPr>
          <a:lstStyle>
            <a:lvl1pPr>
              <a:defRPr sz="2400" b="0" i="0" cap="none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2899900-BB4E-4557-932C-CBA908AE5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5" y="770109"/>
            <a:ext cx="9790872" cy="2215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600" b="0" i="0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Untertitel</a:t>
            </a: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534267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think-cell Folie" r:id="rId4" imgW="473" imgH="476" progId="TCLayout.ActiveDocument.1">
                  <p:embed/>
                </p:oleObj>
              </mc:Choice>
              <mc:Fallback>
                <p:oleObj name="think-cell Folie" r:id="rId4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A01D6753-D4C0-F64F-9AD5-E451C8D0AF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57964" y="481411"/>
            <a:ext cx="1292659" cy="2215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7FFA67-19DD-4998-94E4-1A53ED72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67" y="1621019"/>
            <a:ext cx="11536701" cy="45949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  <a:lvl2pPr>
              <a:buClr>
                <a:schemeClr val="tx1"/>
              </a:buClr>
              <a:defRPr sz="1467"/>
            </a:lvl2pPr>
            <a:lvl3pPr>
              <a:buClr>
                <a:schemeClr val="tx1"/>
              </a:buClr>
              <a:defRPr sz="1467"/>
            </a:lvl3pPr>
            <a:lvl4pPr>
              <a:buClr>
                <a:schemeClr val="tx1"/>
              </a:buClr>
              <a:defRPr sz="1467"/>
            </a:lvl4pPr>
            <a:lvl5pPr>
              <a:buClr>
                <a:schemeClr val="tx1"/>
              </a:buClr>
              <a:defRPr sz="1467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6917A17-EA15-364A-A295-07ADD0FCBF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0" y="1160958"/>
            <a:ext cx="12192000" cy="60959"/>
          </a:xfrm>
          <a:prstGeom prst="rect">
            <a:avLst/>
          </a:prstGeom>
        </p:spPr>
      </p:pic>
      <p:sp>
        <p:nvSpPr>
          <p:cNvPr id="10" name="Datumsplatzhalter 1">
            <a:extLst>
              <a:ext uri="{FF2B5EF4-FFF2-40B4-BE49-F238E27FC236}">
                <a16:creationId xmlns:a16="http://schemas.microsoft.com/office/drawing/2014/main" id="{DF0874CD-FF2F-495E-AAE5-72A1FDE74D2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7B11100-E98A-432B-A981-2A9F928BC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2D378019-889D-40A6-84FE-043FAFD8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888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+ Untertitel mit Inhalt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534267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think-cell Folie" r:id="rId4" imgW="473" imgH="476" progId="TCLayout.ActiveDocument.1">
                  <p:embed/>
                </p:oleObj>
              </mc:Choice>
              <mc:Fallback>
                <p:oleObj name="think-cell Folie" r:id="rId4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138899-9619-A49E-1EDB-C0C7C367C87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2E9496-2974-C585-5E70-4528173A8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76AED734-9DA6-955D-8511-BB358F5A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097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 + Untertitel mit 2 Inhalten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D6248-5B14-6245-A6DF-84F37580AEA9}"/>
              </a:ext>
            </a:extLst>
          </p:cNvPr>
          <p:cNvSpPr/>
          <p:nvPr userDrawn="1"/>
        </p:nvSpPr>
        <p:spPr>
          <a:xfrm>
            <a:off x="0" y="-14178"/>
            <a:ext cx="12192000" cy="12219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63000">
                <a:schemeClr val="accent4">
                  <a:lumMod val="40000"/>
                  <a:lumOff val="60000"/>
                  <a:alpha val="7492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E63713-9BD6-4E4D-8D90-58DFB7F5A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467" y="347109"/>
            <a:ext cx="9792840" cy="332399"/>
          </a:xfrm>
          <a:prstGeom prst="rect">
            <a:avLst/>
          </a:prstGeom>
        </p:spPr>
        <p:txBody>
          <a:bodyPr vert="horz" wrap="square" tIns="0" bIns="0">
            <a:spAutoFit/>
          </a:bodyPr>
          <a:lstStyle>
            <a:lvl1pPr>
              <a:defRPr sz="2400" b="0" i="0" cap="none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2899900-BB4E-4557-932C-CBA908AE5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5" y="770109"/>
            <a:ext cx="9790872" cy="2215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600" b="0" i="0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Untertitel</a:t>
            </a: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035528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think-cell Folie" r:id="rId4" imgW="473" imgH="476" progId="TCLayout.ActiveDocument.1">
                  <p:embed/>
                </p:oleObj>
              </mc:Choice>
              <mc:Fallback>
                <p:oleObj name="think-cell Folie" r:id="rId4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A01D6753-D4C0-F64F-9AD5-E451C8D0AF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57964" y="481411"/>
            <a:ext cx="1292659" cy="22159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917A17-EA15-364A-A295-07ADD0FCBF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0" y="1160958"/>
            <a:ext cx="12192000" cy="6095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9A2ABF2-A600-414A-9B5A-65C8D7B77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1018"/>
            <a:ext cx="5655733" cy="4555945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Datumsplatzhalter 1">
            <a:extLst>
              <a:ext uri="{FF2B5EF4-FFF2-40B4-BE49-F238E27FC236}">
                <a16:creationId xmlns:a16="http://schemas.microsoft.com/office/drawing/2014/main" id="{505A57E5-F078-5A47-95D9-405F41E4DDA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D2C9DC-F316-7D40-B978-CF9FA02E2F1C}"/>
              </a:ext>
            </a:extLst>
          </p:cNvPr>
          <p:cNvCxnSpPr>
            <a:cxnSpLocks/>
          </p:cNvCxnSpPr>
          <p:nvPr userDrawn="1"/>
        </p:nvCxnSpPr>
        <p:spPr>
          <a:xfrm>
            <a:off x="6087533" y="1621018"/>
            <a:ext cx="0" cy="455594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A5B559-6794-43A2-BAD5-076115D01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1F82E267-23C7-4037-86F1-24CBE470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5B06E76-A8ED-4314-8380-AD216DE6E23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2467" y="1621018"/>
            <a:ext cx="5655733" cy="4555945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2859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+ Untertitel mit 1/3 2/3 Inhalten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D6248-5B14-6245-A6DF-84F37580AEA9}"/>
              </a:ext>
            </a:extLst>
          </p:cNvPr>
          <p:cNvSpPr/>
          <p:nvPr userDrawn="1"/>
        </p:nvSpPr>
        <p:spPr>
          <a:xfrm>
            <a:off x="0" y="-14178"/>
            <a:ext cx="12192000" cy="12219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63000">
                <a:schemeClr val="accent4">
                  <a:lumMod val="40000"/>
                  <a:lumOff val="60000"/>
                  <a:alpha val="7492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E63713-9BD6-4E4D-8D90-58DFB7F5AB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467" y="347109"/>
            <a:ext cx="9792840" cy="332399"/>
          </a:xfrm>
          <a:prstGeom prst="rect">
            <a:avLst/>
          </a:prstGeom>
        </p:spPr>
        <p:txBody>
          <a:bodyPr vert="horz" wrap="square" tIns="0" bIns="0">
            <a:spAutoFit/>
          </a:bodyPr>
          <a:lstStyle>
            <a:lvl1pPr>
              <a:defRPr sz="2400" b="0" i="0" cap="none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2899900-BB4E-4557-932C-CBA908AE5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5" y="770109"/>
            <a:ext cx="9790872" cy="2215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1600" b="0" i="0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Untertitel</a:t>
            </a: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E7783A7-C43E-4010-ABB7-6B203A63DAF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616092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Folie" r:id="rId4" imgW="473" imgH="476" progId="TCLayout.ActiveDocument.1">
                  <p:embed/>
                </p:oleObj>
              </mc:Choice>
              <mc:Fallback>
                <p:oleObj name="think-cell Folie" r:id="rId4" imgW="473" imgH="47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6E7783A7-C43E-4010-ABB7-6B203A63D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raphic 16">
            <a:extLst>
              <a:ext uri="{FF2B5EF4-FFF2-40B4-BE49-F238E27FC236}">
                <a16:creationId xmlns:a16="http://schemas.microsoft.com/office/drawing/2014/main" id="{A01D6753-D4C0-F64F-9AD5-E451C8D0AF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57964" y="481411"/>
            <a:ext cx="1292659" cy="22159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6917A17-EA15-364A-A295-07ADD0FCBF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0" y="1160958"/>
            <a:ext cx="12192000" cy="60959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6C54315-707A-F443-99A2-6C6120B6C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8600" y="1621020"/>
            <a:ext cx="7789333" cy="4555944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9F75D72-E808-9341-B3CE-C918D7B8E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433" y="1621020"/>
            <a:ext cx="3540284" cy="4555945"/>
          </a:xfrm>
        </p:spPr>
        <p:txBody>
          <a:bodyPr/>
          <a:lstStyle>
            <a:lvl1pPr>
              <a:spcBef>
                <a:spcPts val="800"/>
              </a:spcBef>
              <a:buClr>
                <a:schemeClr val="tx1"/>
              </a:buClr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EA1C1B-000F-9F48-909E-1996EAE4D4CA}"/>
              </a:ext>
            </a:extLst>
          </p:cNvPr>
          <p:cNvCxnSpPr/>
          <p:nvPr userDrawn="1"/>
        </p:nvCxnSpPr>
        <p:spPr>
          <a:xfrm>
            <a:off x="3970341" y="1621018"/>
            <a:ext cx="0" cy="455594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">
            <a:extLst>
              <a:ext uri="{FF2B5EF4-FFF2-40B4-BE49-F238E27FC236}">
                <a16:creationId xmlns:a16="http://schemas.microsoft.com/office/drawing/2014/main" id="{E7D8BF1B-89F2-435C-822F-3915E6A2485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2467" y="6420519"/>
            <a:ext cx="2759939" cy="365125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E3FA1BD-47C7-435F-A14B-2DAF417E9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05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en-US"/>
              <a:t>SofDCar Consortium, funded by</a:t>
            </a:r>
            <a:endParaRPr lang="de-DE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005EDA7E-CFE6-4328-895C-0CDE480C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7963" y="6420519"/>
            <a:ext cx="1311204" cy="365125"/>
          </a:xfrm>
          <a:prstGeom prst="rect">
            <a:avLst/>
          </a:prstGeom>
        </p:spPr>
        <p:txBody>
          <a:bodyPr/>
          <a:lstStyle>
            <a:lvl1pPr algn="r">
              <a:defRPr sz="933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C09F1C-3B72-4207-BEA7-CEF3226CC2D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344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bschnittsfolie_bunt">
    <p:bg>
      <p:bgPr>
        <a:solidFill>
          <a:srgbClr val="070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2C052CEC-FA36-6C46-ABB5-7AB9F4DCAD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6DE6452-902E-0E4A-BE02-7AC22CCE923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0" y="4791471"/>
            <a:ext cx="12192000" cy="6095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80D371-AA24-48B4-B3D8-C138CF57E4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3861795"/>
            <a:ext cx="9799244" cy="66479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4800" b="0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DAEAAA7-CADD-4746-BFF8-88A9F526B4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7713"/>
            <a:ext cx="9799244" cy="29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33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2901277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think-cell Folie" r:id="rId8" imgW="473" imgH="476" progId="TCLayout.ActiveDocument.1">
                  <p:embed/>
                </p:oleObj>
              </mc:Choice>
              <mc:Fallback>
                <p:oleObj name="think-cell Folie" r:id="rId8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7965" y="481411"/>
            <a:ext cx="1292660" cy="2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0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nittsfolie_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F7BAB3-0128-3A40-B5FC-7BA489534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94000">
                <a:schemeClr val="accent4">
                  <a:lumMod val="40000"/>
                  <a:lumOff val="60000"/>
                  <a:alpha val="7492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sz="240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76DE6452-902E-0E4A-BE02-7AC22CCE92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4791471"/>
            <a:ext cx="12192000" cy="6095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80D371-AA24-48B4-B3D8-C138CF57E4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1201" y="3861795"/>
            <a:ext cx="9799244" cy="66479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l">
              <a:defRPr sz="4800" b="0" i="0" cap="none" baseline="0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Titel</a:t>
            </a:r>
            <a:endParaRPr lang="en-US"/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F5B498B-DA0E-45F8-B219-C6B0D40A9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471063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think-cell Folie" r:id="rId6" imgW="473" imgH="476" progId="TCLayout.ActiveDocument.1">
                  <p:embed/>
                </p:oleObj>
              </mc:Choice>
              <mc:Fallback>
                <p:oleObj name="think-cell Folie" r:id="rId6" imgW="473" imgH="47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F5B498B-DA0E-45F8-B219-C6B0D40A9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Graphic 42">
            <a:extLst>
              <a:ext uri="{FF2B5EF4-FFF2-40B4-BE49-F238E27FC236}">
                <a16:creationId xmlns:a16="http://schemas.microsoft.com/office/drawing/2014/main" id="{63C07F76-9B47-3D41-A9B9-EEFE856C316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57964" y="481411"/>
            <a:ext cx="1292659" cy="22159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ADAEAAA7-CADD-4746-BFF8-88A9F526B4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1201" y="5107713"/>
            <a:ext cx="9799244" cy="29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33" b="0" i="0" baseline="0">
                <a:solidFill>
                  <a:srgbClr val="080F0A"/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Untertitel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1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9549D-8868-D6CD-2A2B-823DDCD9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5C1925-AA00-AD53-89B0-B74EFB46D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4743A-3DF3-E35E-A508-249AFD4E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31498B-4724-78ED-B7E1-218F7723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0F5BE-870D-3D93-0512-DDAC14F6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53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B2EE6-C7BF-C9AC-2A65-9C1ED028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4A711-FCB3-FFF6-0E20-47E54469F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683204-CF01-0E2F-81C3-7386B97B2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CF58B0-888C-6626-87EC-CEC5C836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A1B0DB-400F-B19F-86CF-1D980164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38BE18-B2D7-E8DC-DBAA-EC73C2AF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4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EC54D2-D640-4990-4886-42ACA47B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3468FE-3711-D5A4-7B93-FFE87DE0F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C3D9B0-6DB8-D1EF-7D3D-9CAB913AD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054514-5CF7-B6A2-547D-03A104B3F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B97F3A-57B2-1814-33A8-CBF95F6B2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4E7DC4-129F-3EEF-7651-C473868E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0CAC8E-191D-4275-3F53-FE40569E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469CEA-F567-B877-690C-88310E4C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3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303D8-B004-0CE3-9F35-8CC6D72C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8FF4DD-3096-DF80-4891-137F22A7D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5474B8-DCBF-1C5E-D1B3-16ECA5C7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97E2F2-7295-0776-D4ED-7840B726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01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C79561F-078D-28F6-E045-F9A0DC67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D57E32-D887-83A8-C495-8FCC918A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E1AB41-5F77-E9F3-7F77-2EAF942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9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DCE75-496B-3907-9188-C578BD99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4A65D-646E-83EE-6E73-66F4C0AC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F4A591-AE1C-CCBD-F057-5F037F00F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52AE0E-D7BE-9476-00CA-90A4128F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BD2486-6F05-A452-9D4F-5534FEDE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313147-577E-D0EA-8585-1B1681B3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25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710D1-ADCC-0280-D49E-9152454C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4953AB-E9F8-80B3-1A7C-D00BCD1C1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BA834A-1CCB-DE8E-4397-D21150B4C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7F7D6E-3C67-3A6B-8C3D-A3FE0CCB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62892C-7824-805F-5BCE-CBE8190D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B550E7-24F1-A979-EECE-D16C8569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10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FC9356-E6AB-1EF0-11D5-24E33FAC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5204DE-019B-E5AB-7CF4-5F9E7E947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C4BA51-6801-A0A3-634B-672D5C41F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DEF9F-C887-49E2-8734-11F9DC28C104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9B434E-DD51-FDDC-9321-A49937D34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460A16-C33A-FD45-D120-185FBD128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2226D-A3D8-462D-9E20-CC8B6CAF030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1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4631AAE3-8CFA-407B-A7BC-38E6832ABBD5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69281255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think-cell Folie" r:id="rId18" imgW="473" imgH="476" progId="TCLayout.ActiveDocument.1">
                  <p:embed/>
                </p:oleObj>
              </mc:Choice>
              <mc:Fallback>
                <p:oleObj name="think-cell Folie" r:id="rId18" imgW="473" imgH="476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4631AAE3-8CFA-407B-A7BC-38E6832ABB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2469" y="181411"/>
            <a:ext cx="10699015" cy="362875"/>
          </a:xfrm>
          <a:prstGeom prst="rect">
            <a:avLst/>
          </a:prstGeom>
        </p:spPr>
        <p:txBody>
          <a:bodyPr vert="horz" wrap="none" lIns="0" tIns="45720" rIns="0" bIns="45720" rtlCol="0" anchor="t" anchorCtr="0">
            <a:noAutofit/>
          </a:bodyPr>
          <a:lstStyle/>
          <a:p>
            <a:r>
              <a:rPr lang="de-DE"/>
              <a:t>Edit 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2467" y="6342366"/>
            <a:ext cx="2759939" cy="36512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>
              <a:defRPr sz="933" b="0" i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alibri Light" panose="020F0302020204030204" pitchFamily="34" charset="0"/>
              </a:defRPr>
            </a:lvl1pPr>
          </a:lstStyle>
          <a:p>
            <a:r>
              <a:rPr lang="de-DE"/>
              <a:t>10.11.2023</a:t>
            </a:r>
            <a:endParaRPr lang="en-US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9D3984E4-DAF4-4B17-A408-995A77987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68" y="1185600"/>
            <a:ext cx="11536701" cy="50304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0" i="0" kern="1200" cap="all" baseline="0">
          <a:solidFill>
            <a:srgbClr val="2C3035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Calibri Light" panose="020F030202020403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BFCBD6"/>
        </a:buClr>
        <a:buSzPct val="85000"/>
        <a:buFont typeface="Wingdings" panose="05000000000000000000" pitchFamily="2" charset="2"/>
        <a:buChar char="§"/>
        <a:defRPr sz="1867" b="0" i="0" kern="1200" baseline="0">
          <a:solidFill>
            <a:srgbClr val="2C3035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Calibri Light" panose="020F030202020403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FCBD6"/>
        </a:buClr>
        <a:buSzPct val="85000"/>
        <a:buFont typeface="Wingdings" panose="05000000000000000000" pitchFamily="2" charset="2"/>
        <a:buChar char="§"/>
        <a:defRPr sz="1867" b="0" i="0" kern="1200">
          <a:solidFill>
            <a:srgbClr val="2C3035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Calibri Light" panose="020F030202020403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FCBD6"/>
        </a:buClr>
        <a:buSzPct val="85000"/>
        <a:buFont typeface="Wingdings" panose="05000000000000000000" pitchFamily="2" charset="2"/>
        <a:buChar char="§"/>
        <a:defRPr sz="1867" b="0" i="0" kern="1200">
          <a:solidFill>
            <a:srgbClr val="2C3035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Calibri Light" panose="020F030202020403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FCBD6"/>
        </a:buClr>
        <a:buSzPct val="85000"/>
        <a:buFont typeface="Wingdings" panose="05000000000000000000" pitchFamily="2" charset="2"/>
        <a:buChar char="§"/>
        <a:defRPr sz="1867" b="0" i="0" kern="1200">
          <a:solidFill>
            <a:srgbClr val="2C3035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Calibri Light" panose="020F030202020403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BFCBD6"/>
        </a:buClr>
        <a:buSzPct val="85000"/>
        <a:buFont typeface="Wingdings" panose="05000000000000000000" pitchFamily="2" charset="2"/>
        <a:buChar char="§"/>
        <a:defRPr sz="1867" b="0" i="0" kern="1200">
          <a:solidFill>
            <a:srgbClr val="2C3035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Calibri Light" panose="020F030202020403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8">
          <p15:clr>
            <a:srgbClr val="F26B43"/>
          </p15:clr>
        </p15:guide>
        <p15:guide id="3" pos="5602">
          <p15:clr>
            <a:srgbClr val="F26B43"/>
          </p15:clr>
        </p15:guide>
        <p15:guide id="4" orient="horz" pos="31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8.svg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2.svg"/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16C0737-59A5-7417-ABBC-4B0A88A72B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think-cell Folie" r:id="rId4" imgW="395" imgH="396" progId="TCLayout.ActiveDocument.1">
                  <p:embed/>
                </p:oleObj>
              </mc:Choice>
              <mc:Fallback>
                <p:oleObj name="think-cell Folie" r:id="rId4" imgW="395" imgH="39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16C0737-59A5-7417-ABBC-4B0A88A72B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5B8B6A-529B-FF41-BAA6-0CA483233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201" y="2236798"/>
            <a:ext cx="9799244" cy="2289794"/>
          </a:xfrm>
        </p:spPr>
        <p:txBody>
          <a:bodyPr vert="horz"/>
          <a:lstStyle/>
          <a:p>
            <a:r>
              <a:rPr lang="de-DE" sz="2133" dirty="0"/>
              <a:t>TOPIC </a:t>
            </a:r>
            <a:r>
              <a:rPr lang="de-DE" sz="2133" dirty="0">
                <a:solidFill>
                  <a:srgbClr val="00B0F0"/>
                </a:solidFill>
              </a:rPr>
              <a:t>#4</a:t>
            </a:r>
            <a:br>
              <a:rPr lang="de-DE" sz="2133" dirty="0">
                <a:solidFill>
                  <a:srgbClr val="00B0F0"/>
                </a:solidFill>
              </a:rPr>
            </a:br>
            <a:br>
              <a:rPr lang="de-DE" dirty="0">
                <a:solidFill>
                  <a:srgbClr val="00B0F0"/>
                </a:solidFill>
              </a:rPr>
            </a:br>
            <a:r>
              <a:rPr lang="en-US" dirty="0"/>
              <a:t>Over-the-Air Update Strategies via 5G</a:t>
            </a:r>
            <a:endParaRPr lang="en-RS" dirty="0"/>
          </a:p>
        </p:txBody>
      </p:sp>
      <p:sp>
        <p:nvSpPr>
          <p:cNvPr id="16" name="Untertitel 15">
            <a:extLst>
              <a:ext uri="{FF2B5EF4-FFF2-40B4-BE49-F238E27FC236}">
                <a16:creationId xmlns:a16="http://schemas.microsoft.com/office/drawing/2014/main" id="{D1913758-4014-4DA6-97DE-5C0F18EB8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1" y="5107712"/>
            <a:ext cx="9799244" cy="590931"/>
          </a:xfrm>
        </p:spPr>
        <p:txBody>
          <a:bodyPr/>
          <a:lstStyle/>
          <a:p>
            <a:r>
              <a:rPr lang="de-DE" dirty="0"/>
              <a:t>Matthias Weiß</a:t>
            </a:r>
            <a:br>
              <a:rPr lang="de-DE" dirty="0"/>
            </a:br>
            <a:r>
              <a:rPr lang="de-DE" dirty="0"/>
              <a:t>Universität Stuttgart</a:t>
            </a:r>
          </a:p>
        </p:txBody>
      </p:sp>
      <p:pic>
        <p:nvPicPr>
          <p:cNvPr id="3" name="Graphic 11">
            <a:extLst>
              <a:ext uri="{FF2B5EF4-FFF2-40B4-BE49-F238E27FC236}">
                <a16:creationId xmlns:a16="http://schemas.microsoft.com/office/drawing/2014/main" id="{01FE8140-9641-53B8-5971-EC4D55463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384" y="3584017"/>
            <a:ext cx="1072417" cy="107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6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ADD9B85-81F2-1481-2051-83E71B7302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7205"/>
            <a:ext cx="12192000" cy="563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57E7D7-CECE-CBEC-E961-9586457C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67" y="347109"/>
            <a:ext cx="9792840" cy="332399"/>
          </a:xfrm>
        </p:spPr>
        <p:txBody>
          <a:bodyPr/>
          <a:lstStyle/>
          <a:p>
            <a:r>
              <a:rPr lang="en-US" dirty="0"/>
              <a:t>Over-the-Air Update Strategies via 5G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51AEFC-A4EE-5E70-1EB9-FD24FFD8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HACKATHON TOPIC </a:t>
            </a:r>
            <a:r>
              <a:rPr lang="en-GB" dirty="0">
                <a:solidFill>
                  <a:srgbClr val="2DC0F1"/>
                </a:solidFill>
              </a:rPr>
              <a:t>#4 </a:t>
            </a:r>
            <a:endParaRPr lang="de-DE" dirty="0">
              <a:solidFill>
                <a:srgbClr val="2DC0F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0F4D49-2357-CCEA-D177-5A662F8ADF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609585">
              <a:defRPr/>
            </a:pPr>
            <a:r>
              <a:rPr lang="de-DE">
                <a:solidFill>
                  <a:srgbClr val="1A355E">
                    <a:tint val="75000"/>
                  </a:srgbClr>
                </a:solidFill>
              </a:rPr>
              <a:t>10.11.2023</a:t>
            </a:r>
            <a:endParaRPr lang="en-US">
              <a:solidFill>
                <a:srgbClr val="1A355E">
                  <a:tint val="75000"/>
                </a:srgbClr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BEB25F-4A33-D047-A97A-6D4373F65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>
              <a:defRPr/>
            </a:pPr>
            <a:r>
              <a:rPr lang="en-US">
                <a:solidFill>
                  <a:srgbClr val="1A355E">
                    <a:tint val="75000"/>
                  </a:srgbClr>
                </a:solidFill>
              </a:rPr>
              <a:t>SofDCar Consortium, funded by</a:t>
            </a:r>
            <a:endParaRPr lang="de-DE">
              <a:solidFill>
                <a:srgbClr val="1A355E">
                  <a:tint val="75000"/>
                </a:srgb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FB4500-A32E-E5C1-F4DB-5807735B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>
              <a:defRPr/>
            </a:pPr>
            <a:fld id="{C3C09F1C-3B72-4207-BEA7-CEF3226CC2D9}" type="slidenum">
              <a:rPr lang="de-DE">
                <a:solidFill>
                  <a:srgbClr val="FFFFFF">
                    <a:lumMod val="50000"/>
                  </a:srgbClr>
                </a:solidFill>
              </a:rPr>
              <a:pPr defTabSz="609585">
                <a:defRPr/>
              </a:pPr>
              <a:t>2</a:t>
            </a:fld>
            <a:endParaRPr lang="de-DE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1" name="Grafik 10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B833BE00-5E33-617C-97DB-1A446F7BB9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4" y="6410627"/>
            <a:ext cx="876300" cy="384908"/>
          </a:xfrm>
          <a:prstGeom prst="rect">
            <a:avLst/>
          </a:prstGeom>
        </p:spPr>
      </p:pic>
      <p:pic>
        <p:nvPicPr>
          <p:cNvPr id="56" name="Graphic 19">
            <a:extLst>
              <a:ext uri="{FF2B5EF4-FFF2-40B4-BE49-F238E27FC236}">
                <a16:creationId xmlns:a16="http://schemas.microsoft.com/office/drawing/2014/main" id="{DE03F188-590E-EB00-E814-385AA2FCF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0221" y="3491707"/>
            <a:ext cx="1129313" cy="112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15B0DC0-BF38-6625-3FC0-DA906D854D96}"/>
              </a:ext>
            </a:extLst>
          </p:cNvPr>
          <p:cNvGrpSpPr/>
          <p:nvPr/>
        </p:nvGrpSpPr>
        <p:grpSpPr>
          <a:xfrm>
            <a:off x="9538748" y="1240964"/>
            <a:ext cx="13218697" cy="5630797"/>
            <a:chOff x="7154060" y="930723"/>
            <a:chExt cx="9914023" cy="4223098"/>
          </a:xfrm>
        </p:grpSpPr>
        <p:sp>
          <p:nvSpPr>
            <p:cNvPr id="99" name="Gleichschenkliges Dreieck 98">
              <a:extLst>
                <a:ext uri="{FF2B5EF4-FFF2-40B4-BE49-F238E27FC236}">
                  <a16:creationId xmlns:a16="http://schemas.microsoft.com/office/drawing/2014/main" id="{621A1E5E-1A74-E9C5-63A4-70C70B32309D}"/>
                </a:ext>
              </a:extLst>
            </p:cNvPr>
            <p:cNvSpPr/>
            <p:nvPr/>
          </p:nvSpPr>
          <p:spPr>
            <a:xfrm rot="16200000">
              <a:off x="6039289" y="2045494"/>
              <a:ext cx="4223098" cy="1993556"/>
            </a:xfrm>
            <a:prstGeom prst="triangle">
              <a:avLst>
                <a:gd name="adj" fmla="val 4973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0" name="Gleichschenkliges Dreieck 99">
              <a:extLst>
                <a:ext uri="{FF2B5EF4-FFF2-40B4-BE49-F238E27FC236}">
                  <a16:creationId xmlns:a16="http://schemas.microsoft.com/office/drawing/2014/main" id="{33A2858F-163C-B368-3F42-A7B680204D1E}"/>
                </a:ext>
              </a:extLst>
            </p:cNvPr>
            <p:cNvSpPr/>
            <p:nvPr/>
          </p:nvSpPr>
          <p:spPr>
            <a:xfrm rot="16200000">
              <a:off x="6423420" y="2065513"/>
              <a:ext cx="3454839" cy="1993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2A5C1A7C-ED77-AF81-F798-5614CF044BA3}"/>
                </a:ext>
              </a:extLst>
            </p:cNvPr>
            <p:cNvSpPr/>
            <p:nvPr/>
          </p:nvSpPr>
          <p:spPr>
            <a:xfrm rot="16200000">
              <a:off x="6846010" y="2053795"/>
              <a:ext cx="2609665" cy="1993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EC89C48B-C863-FB2F-5FCF-19ED9F9A5817}"/>
                </a:ext>
              </a:extLst>
            </p:cNvPr>
            <p:cNvSpPr/>
            <p:nvPr/>
          </p:nvSpPr>
          <p:spPr>
            <a:xfrm>
              <a:off x="9147617" y="937242"/>
              <a:ext cx="7920465" cy="42091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2C0317AA-F67D-40C9-44BC-C1B19352D78E}"/>
                </a:ext>
              </a:extLst>
            </p:cNvPr>
            <p:cNvSpPr/>
            <p:nvPr/>
          </p:nvSpPr>
          <p:spPr>
            <a:xfrm>
              <a:off x="9147618" y="1334872"/>
              <a:ext cx="7920465" cy="3452667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34D5BA5C-48C1-D75D-9B0D-62B3D0C698DD}"/>
                </a:ext>
              </a:extLst>
            </p:cNvPr>
            <p:cNvSpPr/>
            <p:nvPr/>
          </p:nvSpPr>
          <p:spPr>
            <a:xfrm>
              <a:off x="9147618" y="1745741"/>
              <a:ext cx="7920465" cy="2607227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</p:grpSp>
      <p:sp>
        <p:nvSpPr>
          <p:cNvPr id="141" name="Rechteck 140">
            <a:extLst>
              <a:ext uri="{FF2B5EF4-FFF2-40B4-BE49-F238E27FC236}">
                <a16:creationId xmlns:a16="http://schemas.microsoft.com/office/drawing/2014/main" id="{CBE29886-D45F-D89B-F20C-03831496E9D0}"/>
              </a:ext>
            </a:extLst>
          </p:cNvPr>
          <p:cNvSpPr/>
          <p:nvPr/>
        </p:nvSpPr>
        <p:spPr>
          <a:xfrm>
            <a:off x="332467" y="1421315"/>
            <a:ext cx="4108935" cy="2200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de-DE" sz="1867" i="1" dirty="0">
                <a:solidFill>
                  <a:srgbClr val="FFFFFF">
                    <a:lumMod val="50000"/>
                  </a:srgbClr>
                </a:solidFill>
                <a:latin typeface="Calibri Light"/>
              </a:rPr>
              <a:t>Platzhalter Bild</a:t>
            </a:r>
          </a:p>
        </p:txBody>
      </p:sp>
      <p:sp>
        <p:nvSpPr>
          <p:cNvPr id="142" name="object 3">
            <a:extLst>
              <a:ext uri="{FF2B5EF4-FFF2-40B4-BE49-F238E27FC236}">
                <a16:creationId xmlns:a16="http://schemas.microsoft.com/office/drawing/2014/main" id="{29FDA622-18EA-41AC-3DBF-1AF279486B12}"/>
              </a:ext>
            </a:extLst>
          </p:cNvPr>
          <p:cNvSpPr/>
          <p:nvPr/>
        </p:nvSpPr>
        <p:spPr>
          <a:xfrm>
            <a:off x="4578979" y="1425658"/>
            <a:ext cx="4914596" cy="2200825"/>
          </a:xfrm>
          <a:custGeom>
            <a:avLst/>
            <a:gdLst/>
            <a:ahLst/>
            <a:cxnLst/>
            <a:rect l="l" t="t" r="r" b="b"/>
            <a:pathLst>
              <a:path w="7036434" h="11057255">
                <a:moveTo>
                  <a:pt x="7036434" y="0"/>
                </a:moveTo>
                <a:lnTo>
                  <a:pt x="0" y="0"/>
                </a:lnTo>
                <a:lnTo>
                  <a:pt x="0" y="11057254"/>
                </a:lnTo>
                <a:lnTo>
                  <a:pt x="7036434" y="11057254"/>
                </a:lnTo>
                <a:lnTo>
                  <a:pt x="7036434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wrap="square" lIns="144000" tIns="96000" rIns="144000" bIns="96000" rtlCol="0"/>
          <a:lstStyle/>
          <a:p>
            <a:pPr defTabSz="609585">
              <a:spcAft>
                <a:spcPts val="800"/>
              </a:spcAft>
              <a:defRPr/>
            </a:pPr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33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scenario: Distributed deployment between 5G clients and servers inside Arena2036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33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Advanced: Introduction of edge cache, move servers to actual cloud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endParaRPr lang="en-US" sz="133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endParaRPr lang="en-GB" sz="1333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5568F2E2-E2FE-4610-CD87-D3D041A66B36}"/>
              </a:ext>
            </a:extLst>
          </p:cNvPr>
          <p:cNvSpPr txBox="1"/>
          <p:nvPr/>
        </p:nvSpPr>
        <p:spPr>
          <a:xfrm>
            <a:off x="8805869" y="279939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>
              <a:defRPr/>
            </a:pPr>
            <a:r>
              <a:rPr lang="en-GB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</a:p>
        </p:txBody>
      </p:sp>
      <p:sp>
        <p:nvSpPr>
          <p:cNvPr id="145" name="object 3">
            <a:extLst>
              <a:ext uri="{FF2B5EF4-FFF2-40B4-BE49-F238E27FC236}">
                <a16:creationId xmlns:a16="http://schemas.microsoft.com/office/drawing/2014/main" id="{2BF5088A-1EF6-EC6F-D857-5365398927E5}"/>
              </a:ext>
            </a:extLst>
          </p:cNvPr>
          <p:cNvSpPr/>
          <p:nvPr/>
        </p:nvSpPr>
        <p:spPr>
          <a:xfrm>
            <a:off x="332468" y="3861980"/>
            <a:ext cx="2956833" cy="2421077"/>
          </a:xfrm>
          <a:custGeom>
            <a:avLst/>
            <a:gdLst/>
            <a:ahLst/>
            <a:cxnLst/>
            <a:rect l="l" t="t" r="r" b="b"/>
            <a:pathLst>
              <a:path w="7036434" h="11057255">
                <a:moveTo>
                  <a:pt x="7036434" y="0"/>
                </a:moveTo>
                <a:lnTo>
                  <a:pt x="0" y="0"/>
                </a:lnTo>
                <a:lnTo>
                  <a:pt x="0" y="11057254"/>
                </a:lnTo>
                <a:lnTo>
                  <a:pt x="7036434" y="11057254"/>
                </a:lnTo>
                <a:lnTo>
                  <a:pt x="7036434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wrap="square" lIns="96000" tIns="96000" rIns="48000" bIns="96000" rtlCol="0"/>
          <a:lstStyle/>
          <a:p>
            <a:pPr defTabSz="609585">
              <a:spcAft>
                <a:spcPts val="800"/>
              </a:spcAft>
              <a:defRPr/>
            </a:pPr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description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the default scenario and conduct 5G measurements for different OTA strategies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prototype by implementing the edge cache and moving the server to cloud backend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endParaRPr lang="en-GB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endParaRPr lang="en-GB" sz="146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bject 3">
            <a:extLst>
              <a:ext uri="{FF2B5EF4-FFF2-40B4-BE49-F238E27FC236}">
                <a16:creationId xmlns:a16="http://schemas.microsoft.com/office/drawing/2014/main" id="{1A8A4D85-E2B5-C78C-7821-3980DF55149E}"/>
              </a:ext>
            </a:extLst>
          </p:cNvPr>
          <p:cNvSpPr/>
          <p:nvPr/>
        </p:nvSpPr>
        <p:spPr>
          <a:xfrm>
            <a:off x="3434605" y="3861980"/>
            <a:ext cx="2956832" cy="2421077"/>
          </a:xfrm>
          <a:custGeom>
            <a:avLst/>
            <a:gdLst/>
            <a:ahLst/>
            <a:cxnLst/>
            <a:rect l="l" t="t" r="r" b="b"/>
            <a:pathLst>
              <a:path w="7036434" h="11057255">
                <a:moveTo>
                  <a:pt x="7036434" y="0"/>
                </a:moveTo>
                <a:lnTo>
                  <a:pt x="0" y="0"/>
                </a:lnTo>
                <a:lnTo>
                  <a:pt x="0" y="11057254"/>
                </a:lnTo>
                <a:lnTo>
                  <a:pt x="7036434" y="11057254"/>
                </a:lnTo>
                <a:lnTo>
                  <a:pt x="7036434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wrap="square" lIns="144000" tIns="96000" rIns="144000" bIns="96000" rtlCol="0"/>
          <a:lstStyle/>
          <a:p>
            <a:pPr defTabSz="609585">
              <a:spcAft>
                <a:spcPts val="800"/>
              </a:spcAft>
              <a:defRPr/>
            </a:pPr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GB" sz="12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Standalone 5G network by Nokia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GB" sz="12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Service Backend on Linux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GB" sz="12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Cloud/Edge technologies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GB" sz="12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such as Raspberry </a:t>
            </a:r>
            <a:r>
              <a:rPr lang="en-GB" sz="1267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</a:t>
            </a:r>
            <a:endParaRPr lang="en-GB" sz="126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endParaRPr lang="en-GB" sz="146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bject 3">
            <a:extLst>
              <a:ext uri="{FF2B5EF4-FFF2-40B4-BE49-F238E27FC236}">
                <a16:creationId xmlns:a16="http://schemas.microsoft.com/office/drawing/2014/main" id="{9214F7CB-4CD4-70B1-48A9-F8AAE652C4F6}"/>
              </a:ext>
            </a:extLst>
          </p:cNvPr>
          <p:cNvSpPr/>
          <p:nvPr/>
        </p:nvSpPr>
        <p:spPr>
          <a:xfrm>
            <a:off x="6536744" y="3861981"/>
            <a:ext cx="2956832" cy="2421079"/>
          </a:xfrm>
          <a:custGeom>
            <a:avLst/>
            <a:gdLst/>
            <a:ahLst/>
            <a:cxnLst/>
            <a:rect l="l" t="t" r="r" b="b"/>
            <a:pathLst>
              <a:path w="7036434" h="11057255">
                <a:moveTo>
                  <a:pt x="7036434" y="0"/>
                </a:moveTo>
                <a:lnTo>
                  <a:pt x="0" y="0"/>
                </a:lnTo>
                <a:lnTo>
                  <a:pt x="0" y="11057254"/>
                </a:lnTo>
                <a:lnTo>
                  <a:pt x="7036434" y="11057254"/>
                </a:lnTo>
                <a:lnTo>
                  <a:pt x="7036434" y="0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wrap="square" lIns="144000" tIns="96000" rIns="144000" bIns="96000" rtlCol="0"/>
          <a:lstStyle/>
          <a:p>
            <a:pPr defTabSz="609585">
              <a:spcAft>
                <a:spcPts val="800"/>
              </a:spcAft>
              <a:defRPr/>
            </a:pPr>
            <a:r>
              <a:rPr lang="en-GB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keep in mind …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to very good programming skills in Java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gain hands-on experience with OTA updates, 5G technologies etc.</a:t>
            </a:r>
          </a:p>
          <a:p>
            <a:pPr marL="239178" indent="-239178" defTabSz="609585"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in Git, SSH, Shell/Bash, microcontrollers like Raspberry </a:t>
            </a:r>
            <a:r>
              <a:rPr lang="en-US" sz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cloud/edge computing concepts, and web development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2CB557-6762-DAAE-2525-BEA653D0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203" y="3137977"/>
            <a:ext cx="3810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77E1939-FCBC-CE98-5FA2-2A2218A9A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8750" y="3519248"/>
            <a:ext cx="1072989" cy="107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5FA1AC-9E18-468B-9C14-62C60F434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247" y="1475371"/>
            <a:ext cx="2882804" cy="21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ADD9B85-81F2-1481-2051-83E71B7302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7333"/>
            <a:ext cx="12192000" cy="563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57E7D7-CECE-CBEC-E961-9586457C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Over-the-Air Update Strategies via 5G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51AEFC-A4EE-5E70-1EB9-FD24FFD8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5" y="770109"/>
            <a:ext cx="9790872" cy="221599"/>
          </a:xfrm>
        </p:spPr>
        <p:txBody>
          <a:bodyPr/>
          <a:lstStyle/>
          <a:p>
            <a:r>
              <a:rPr lang="en-GB" dirty="0"/>
              <a:t>HACKATHON TOPIC </a:t>
            </a:r>
            <a:r>
              <a:rPr lang="en-GB" dirty="0">
                <a:solidFill>
                  <a:srgbClr val="2DC0F1"/>
                </a:solidFill>
              </a:rPr>
              <a:t>#4 </a:t>
            </a:r>
            <a:endParaRPr lang="de-DE" dirty="0">
              <a:solidFill>
                <a:srgbClr val="2DC0F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0F4D49-2357-CCEA-D177-5A662F8ADF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609585">
              <a:defRPr/>
            </a:pPr>
            <a:r>
              <a:rPr lang="de-DE">
                <a:solidFill>
                  <a:srgbClr val="1A355E">
                    <a:tint val="75000"/>
                  </a:srgbClr>
                </a:solidFill>
              </a:rPr>
              <a:t>10.11.2023</a:t>
            </a:r>
            <a:endParaRPr lang="en-US">
              <a:solidFill>
                <a:srgbClr val="1A355E">
                  <a:tint val="75000"/>
                </a:srgbClr>
              </a:solidFill>
            </a:endParaRPr>
          </a:p>
        </p:txBody>
      </p: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82AF0CE2-8E20-74F6-75B4-CE5EB6BDFA0B}"/>
              </a:ext>
            </a:extLst>
          </p:cNvPr>
          <p:cNvGrpSpPr/>
          <p:nvPr/>
        </p:nvGrpSpPr>
        <p:grpSpPr>
          <a:xfrm>
            <a:off x="-1026697" y="1227332"/>
            <a:ext cx="13218697" cy="5630797"/>
            <a:chOff x="7154060" y="930723"/>
            <a:chExt cx="9914023" cy="4223098"/>
          </a:xfrm>
        </p:grpSpPr>
        <p:sp>
          <p:nvSpPr>
            <p:cNvPr id="95" name="Gleichschenkliges Dreieck 94">
              <a:extLst>
                <a:ext uri="{FF2B5EF4-FFF2-40B4-BE49-F238E27FC236}">
                  <a16:creationId xmlns:a16="http://schemas.microsoft.com/office/drawing/2014/main" id="{B1161099-555A-6032-9BEF-8EF957073A80}"/>
                </a:ext>
              </a:extLst>
            </p:cNvPr>
            <p:cNvSpPr/>
            <p:nvPr/>
          </p:nvSpPr>
          <p:spPr>
            <a:xfrm rot="16200000">
              <a:off x="6039289" y="2045494"/>
              <a:ext cx="4223098" cy="1993556"/>
            </a:xfrm>
            <a:prstGeom prst="triangle">
              <a:avLst>
                <a:gd name="adj" fmla="val 4973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6" name="Gleichschenkliges Dreieck 95">
              <a:extLst>
                <a:ext uri="{FF2B5EF4-FFF2-40B4-BE49-F238E27FC236}">
                  <a16:creationId xmlns:a16="http://schemas.microsoft.com/office/drawing/2014/main" id="{AA5FE011-676F-7F2C-3B5F-B0A57FCB0E41}"/>
                </a:ext>
              </a:extLst>
            </p:cNvPr>
            <p:cNvSpPr/>
            <p:nvPr/>
          </p:nvSpPr>
          <p:spPr>
            <a:xfrm rot="16200000">
              <a:off x="6423420" y="2065513"/>
              <a:ext cx="3454839" cy="1993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7" name="Gleichschenkliges Dreieck 96">
              <a:extLst>
                <a:ext uri="{FF2B5EF4-FFF2-40B4-BE49-F238E27FC236}">
                  <a16:creationId xmlns:a16="http://schemas.microsoft.com/office/drawing/2014/main" id="{B434BEE0-C8ED-118D-7791-6D3E76921497}"/>
                </a:ext>
              </a:extLst>
            </p:cNvPr>
            <p:cNvSpPr/>
            <p:nvPr/>
          </p:nvSpPr>
          <p:spPr>
            <a:xfrm rot="16200000">
              <a:off x="6846010" y="2053795"/>
              <a:ext cx="2609665" cy="1993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9807A037-ABE4-AB7C-27F9-2B69ADE3CE79}"/>
                </a:ext>
              </a:extLst>
            </p:cNvPr>
            <p:cNvSpPr/>
            <p:nvPr/>
          </p:nvSpPr>
          <p:spPr>
            <a:xfrm>
              <a:off x="9147617" y="937242"/>
              <a:ext cx="7920465" cy="42091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E5E7041-17CF-F798-836C-340BFB800FF6}"/>
                </a:ext>
              </a:extLst>
            </p:cNvPr>
            <p:cNvSpPr/>
            <p:nvPr/>
          </p:nvSpPr>
          <p:spPr>
            <a:xfrm>
              <a:off x="9147618" y="1334872"/>
              <a:ext cx="7920465" cy="3452667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73A905EB-AD04-10AE-05E2-CF316875C990}"/>
                </a:ext>
              </a:extLst>
            </p:cNvPr>
            <p:cNvSpPr/>
            <p:nvPr/>
          </p:nvSpPr>
          <p:spPr>
            <a:xfrm>
              <a:off x="9147618" y="1745741"/>
              <a:ext cx="7920465" cy="2607227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BEB25F-4A33-D047-A97A-6D4373F65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>
              <a:defRPr/>
            </a:pPr>
            <a:r>
              <a:rPr lang="en-US" dirty="0">
                <a:solidFill>
                  <a:srgbClr val="000611"/>
                </a:solidFill>
              </a:rPr>
              <a:t>SofDCar Consortium, funded by</a:t>
            </a:r>
            <a:endParaRPr lang="de-DE" dirty="0">
              <a:solidFill>
                <a:srgbClr val="000611"/>
              </a:solidFill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BD9768B7-C2B6-70FA-3144-1886CA288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2"/>
          <a:stretch/>
        </p:blipFill>
        <p:spPr>
          <a:xfrm>
            <a:off x="2052546" y="2314021"/>
            <a:ext cx="5703201" cy="3476304"/>
          </a:xfrm>
          <a:prstGeom prst="rect">
            <a:avLst/>
          </a:prstGeom>
        </p:spPr>
      </p:pic>
      <p:pic>
        <p:nvPicPr>
          <p:cNvPr id="108" name="Graphic 36">
            <a:extLst>
              <a:ext uri="{FF2B5EF4-FFF2-40B4-BE49-F238E27FC236}">
                <a16:creationId xmlns:a16="http://schemas.microsoft.com/office/drawing/2014/main" id="{8E9C97BE-56AE-8A15-0642-54EC52E9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566055" y="4021695"/>
            <a:ext cx="2581503" cy="60959"/>
          </a:xfrm>
          <a:prstGeom prst="rect">
            <a:avLst/>
          </a:prstGeom>
        </p:spPr>
      </p:pic>
      <p:sp>
        <p:nvSpPr>
          <p:cNvPr id="113" name="object 3">
            <a:extLst>
              <a:ext uri="{FF2B5EF4-FFF2-40B4-BE49-F238E27FC236}">
                <a16:creationId xmlns:a16="http://schemas.microsoft.com/office/drawing/2014/main" id="{366B0E35-1B1A-4B32-FE70-0E389C496A65}"/>
              </a:ext>
            </a:extLst>
          </p:cNvPr>
          <p:cNvSpPr/>
          <p:nvPr/>
        </p:nvSpPr>
        <p:spPr>
          <a:xfrm>
            <a:off x="8006065" y="2761422"/>
            <a:ext cx="3935617" cy="2869247"/>
          </a:xfrm>
          <a:custGeom>
            <a:avLst/>
            <a:gdLst/>
            <a:ahLst/>
            <a:cxnLst/>
            <a:rect l="l" t="t" r="r" b="b"/>
            <a:pathLst>
              <a:path w="7036434" h="11057255">
                <a:moveTo>
                  <a:pt x="7036434" y="0"/>
                </a:moveTo>
                <a:lnTo>
                  <a:pt x="0" y="0"/>
                </a:lnTo>
                <a:lnTo>
                  <a:pt x="0" y="11057254"/>
                </a:lnTo>
                <a:lnTo>
                  <a:pt x="7036434" y="11057254"/>
                </a:lnTo>
                <a:lnTo>
                  <a:pt x="7036434" y="0"/>
                </a:lnTo>
                <a:close/>
              </a:path>
            </a:pathLst>
          </a:custGeom>
          <a:noFill/>
          <a:ln w="12700">
            <a:solidFill>
              <a:srgbClr val="0C0A6A"/>
            </a:solidFill>
          </a:ln>
        </p:spPr>
        <p:txBody>
          <a:bodyPr wrap="square" lIns="144000" tIns="96000" rIns="144000" bIns="96000" rtlCol="0"/>
          <a:lstStyle/>
          <a:p>
            <a:pPr algn="ctr" defTabSz="609585">
              <a:defRPr/>
            </a:pPr>
            <a:endParaRPr lang="de-DE" sz="1867" b="1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09585">
              <a:defRPr/>
            </a:pPr>
            <a:r>
              <a:rPr lang="de-DE" sz="1867" b="1" dirty="0">
                <a:solidFill>
                  <a:srgbClr val="0C0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  AVAILABILITY  FOR</a:t>
            </a:r>
            <a:br>
              <a:rPr lang="de-DE" sz="1867" b="1" dirty="0">
                <a:solidFill>
                  <a:srgbClr val="0C0A6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67" b="1" dirty="0">
                <a:solidFill>
                  <a:srgbClr val="0C0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SPARRING  &amp;  COACHING</a:t>
            </a:r>
          </a:p>
          <a:p>
            <a:pPr defTabSz="609585">
              <a:defRPr/>
            </a:pPr>
            <a:endParaRPr lang="de-DE" sz="1333" dirty="0">
              <a:solidFill>
                <a:srgbClr val="0000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endParaRPr lang="de-DE" sz="1333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r>
              <a:rPr lang="de-DE" sz="1467" b="1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FRIDAY | 10.11.2023</a:t>
            </a:r>
          </a:p>
          <a:p>
            <a:pPr marL="476239" indent="-228594" defTabSz="609585">
              <a:buFont typeface="Wingdings" panose="05000000000000000000" pitchFamily="2" charset="2"/>
              <a:buChar char="§"/>
              <a:defRPr/>
            </a:pPr>
            <a:r>
              <a:rPr lang="de-DE" sz="1467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am – open end</a:t>
            </a:r>
          </a:p>
          <a:p>
            <a:pPr defTabSz="609585">
              <a:defRPr/>
            </a:pPr>
            <a:endParaRPr lang="de-DE" sz="1467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endParaRPr lang="de-DE" sz="1467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r>
              <a:rPr lang="de-DE" sz="1467" b="1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SATURDAY | 11.11.2023</a:t>
            </a:r>
          </a:p>
          <a:p>
            <a:pPr marL="476239" indent="-228594" defTabSz="609585">
              <a:buFont typeface="Wingdings" panose="05000000000000000000" pitchFamily="2" charset="2"/>
              <a:buChar char="§"/>
              <a:defRPr/>
            </a:pPr>
            <a:r>
              <a:rPr lang="de-DE" sz="1467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08:00 am – open end</a:t>
            </a: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C49E54C4-E105-7297-F73C-475C0D340140}"/>
              </a:ext>
            </a:extLst>
          </p:cNvPr>
          <p:cNvSpPr/>
          <p:nvPr/>
        </p:nvSpPr>
        <p:spPr>
          <a:xfrm>
            <a:off x="9632072" y="2390021"/>
            <a:ext cx="683600" cy="68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de-DE" sz="240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115" name="Grafik 114" descr="Tageskalender mit einfarbiger Füllung">
            <a:extLst>
              <a:ext uri="{FF2B5EF4-FFF2-40B4-BE49-F238E27FC236}">
                <a16:creationId xmlns:a16="http://schemas.microsoft.com/office/drawing/2014/main" id="{94B66AC8-B220-BE1E-C1FA-EBDA27ACB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8873" y="2494049"/>
            <a:ext cx="449999" cy="449999"/>
          </a:xfrm>
          <a:prstGeom prst="rect">
            <a:avLst/>
          </a:prstGeom>
        </p:spPr>
      </p:pic>
      <p:pic>
        <p:nvPicPr>
          <p:cNvPr id="4" name="Grafik 3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DB909787-B1A9-FA1E-2D2C-DBFBCD030C3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4" y="6410627"/>
            <a:ext cx="876300" cy="38490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1306EB-4139-5D06-7F43-84317973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>
              <a:defRPr/>
            </a:pPr>
            <a:fld id="{C3C09F1C-3B72-4207-BEA7-CEF3226CC2D9}" type="slidenum">
              <a:rPr lang="de-DE">
                <a:solidFill>
                  <a:srgbClr val="FFFFFF">
                    <a:lumMod val="50000"/>
                  </a:srgbClr>
                </a:solidFill>
              </a:rPr>
              <a:pPr defTabSz="609585">
                <a:defRPr/>
              </a:pPr>
              <a:t>3</a:t>
            </a:fld>
            <a:endParaRPr lang="de-DE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DD5F7F-1779-2D69-8E45-C0CCECAB5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80" y="3469131"/>
            <a:ext cx="1072989" cy="107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D18C79C-FC6B-D07B-1EC0-90E9D019AC75}"/>
              </a:ext>
            </a:extLst>
          </p:cNvPr>
          <p:cNvSpPr txBox="1"/>
          <p:nvPr/>
        </p:nvSpPr>
        <p:spPr>
          <a:xfrm>
            <a:off x="4143966" y="3708286"/>
            <a:ext cx="3034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Aft>
                <a:spcPts val="800"/>
              </a:spcAft>
              <a:defRPr/>
            </a:pPr>
            <a:r>
              <a:rPr lang="de-DE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Matthias Weiß</a:t>
            </a:r>
          </a:p>
        </p:txBody>
      </p:sp>
      <p:pic>
        <p:nvPicPr>
          <p:cNvPr id="22" name="Grafik 21" descr="Gebäude Silhouette">
            <a:extLst>
              <a:ext uri="{FF2B5EF4-FFF2-40B4-BE49-F238E27FC236}">
                <a16:creationId xmlns:a16="http://schemas.microsoft.com/office/drawing/2014/main" id="{56926431-24C8-50A3-19E2-D7FAA64DD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4957" y="4636216"/>
            <a:ext cx="367553" cy="367553"/>
          </a:xfrm>
          <a:prstGeom prst="rect">
            <a:avLst/>
          </a:prstGeom>
        </p:spPr>
      </p:pic>
      <p:pic>
        <p:nvPicPr>
          <p:cNvPr id="23" name="Grafik 22" descr="Umschlag Silhouette">
            <a:extLst>
              <a:ext uri="{FF2B5EF4-FFF2-40B4-BE49-F238E27FC236}">
                <a16:creationId xmlns:a16="http://schemas.microsoft.com/office/drawing/2014/main" id="{B0677544-30DF-221F-4FE1-FFCE22537D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3141" y="5049970"/>
            <a:ext cx="278023" cy="27802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DFDED9A-6AD1-B7E0-5FE9-4C1C5344BB17}"/>
              </a:ext>
            </a:extLst>
          </p:cNvPr>
          <p:cNvSpPr txBox="1"/>
          <p:nvPr/>
        </p:nvSpPr>
        <p:spPr>
          <a:xfrm>
            <a:off x="4564307" y="4657045"/>
            <a:ext cx="250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Aft>
                <a:spcPts val="800"/>
              </a:spcAft>
              <a:defRPr/>
            </a:pPr>
            <a:r>
              <a:rPr lang="de-DE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Universität Stuttgart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7CFB11-B71F-7437-94A6-D8C1FA04C0A3}"/>
              </a:ext>
            </a:extLst>
          </p:cNvPr>
          <p:cNvSpPr txBox="1"/>
          <p:nvPr/>
        </p:nvSpPr>
        <p:spPr>
          <a:xfrm>
            <a:off x="4564308" y="5005531"/>
            <a:ext cx="338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Aft>
                <a:spcPts val="800"/>
              </a:spcAft>
              <a:defRPr/>
            </a:pPr>
            <a:r>
              <a:rPr lang="de-DE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matthias.weiss@ias.uni-stuttgart.de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56844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ADD9B85-81F2-1481-2051-83E71B7302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7333"/>
            <a:ext cx="12192000" cy="56307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57E7D7-CECE-CBEC-E961-9586457C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Over-the-Air Update Strategies via 5G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51AEFC-A4EE-5E70-1EB9-FD24FFD8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5" y="770109"/>
            <a:ext cx="9790872" cy="221599"/>
          </a:xfrm>
        </p:spPr>
        <p:txBody>
          <a:bodyPr/>
          <a:lstStyle/>
          <a:p>
            <a:r>
              <a:rPr lang="en-GB" dirty="0"/>
              <a:t>HACKATHON TOPIC </a:t>
            </a:r>
            <a:r>
              <a:rPr lang="en-GB" dirty="0">
                <a:solidFill>
                  <a:srgbClr val="2DC0F1"/>
                </a:solidFill>
              </a:rPr>
              <a:t>#4 </a:t>
            </a:r>
            <a:endParaRPr lang="de-DE" dirty="0">
              <a:solidFill>
                <a:srgbClr val="2DC0F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0F4D49-2357-CCEA-D177-5A662F8ADF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defTabSz="609585">
              <a:defRPr/>
            </a:pPr>
            <a:r>
              <a:rPr lang="de-DE">
                <a:solidFill>
                  <a:srgbClr val="1A355E">
                    <a:tint val="75000"/>
                  </a:srgbClr>
                </a:solidFill>
              </a:rPr>
              <a:t>10.11.2023</a:t>
            </a:r>
            <a:endParaRPr lang="en-US">
              <a:solidFill>
                <a:srgbClr val="1A355E">
                  <a:tint val="75000"/>
                </a:srgbClr>
              </a:solidFill>
            </a:endParaRPr>
          </a:p>
        </p:txBody>
      </p: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82AF0CE2-8E20-74F6-75B4-CE5EB6BDFA0B}"/>
              </a:ext>
            </a:extLst>
          </p:cNvPr>
          <p:cNvGrpSpPr/>
          <p:nvPr/>
        </p:nvGrpSpPr>
        <p:grpSpPr>
          <a:xfrm>
            <a:off x="-1026697" y="1227332"/>
            <a:ext cx="13218697" cy="5630797"/>
            <a:chOff x="7154060" y="930723"/>
            <a:chExt cx="9914023" cy="4223098"/>
          </a:xfrm>
        </p:grpSpPr>
        <p:sp>
          <p:nvSpPr>
            <p:cNvPr id="95" name="Gleichschenkliges Dreieck 94">
              <a:extLst>
                <a:ext uri="{FF2B5EF4-FFF2-40B4-BE49-F238E27FC236}">
                  <a16:creationId xmlns:a16="http://schemas.microsoft.com/office/drawing/2014/main" id="{B1161099-555A-6032-9BEF-8EF957073A80}"/>
                </a:ext>
              </a:extLst>
            </p:cNvPr>
            <p:cNvSpPr/>
            <p:nvPr/>
          </p:nvSpPr>
          <p:spPr>
            <a:xfrm rot="16200000">
              <a:off x="6039289" y="2045494"/>
              <a:ext cx="4223098" cy="1993556"/>
            </a:xfrm>
            <a:prstGeom prst="triangle">
              <a:avLst>
                <a:gd name="adj" fmla="val 4973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6" name="Gleichschenkliges Dreieck 95">
              <a:extLst>
                <a:ext uri="{FF2B5EF4-FFF2-40B4-BE49-F238E27FC236}">
                  <a16:creationId xmlns:a16="http://schemas.microsoft.com/office/drawing/2014/main" id="{AA5FE011-676F-7F2C-3B5F-B0A57FCB0E41}"/>
                </a:ext>
              </a:extLst>
            </p:cNvPr>
            <p:cNvSpPr/>
            <p:nvPr/>
          </p:nvSpPr>
          <p:spPr>
            <a:xfrm rot="16200000">
              <a:off x="6423420" y="2065513"/>
              <a:ext cx="3454839" cy="1993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7" name="Gleichschenkliges Dreieck 96">
              <a:extLst>
                <a:ext uri="{FF2B5EF4-FFF2-40B4-BE49-F238E27FC236}">
                  <a16:creationId xmlns:a16="http://schemas.microsoft.com/office/drawing/2014/main" id="{B434BEE0-C8ED-118D-7791-6D3E76921497}"/>
                </a:ext>
              </a:extLst>
            </p:cNvPr>
            <p:cNvSpPr/>
            <p:nvPr/>
          </p:nvSpPr>
          <p:spPr>
            <a:xfrm rot="16200000">
              <a:off x="6846010" y="2053795"/>
              <a:ext cx="2609665" cy="1993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9807A037-ABE4-AB7C-27F9-2B69ADE3CE79}"/>
                </a:ext>
              </a:extLst>
            </p:cNvPr>
            <p:cNvSpPr/>
            <p:nvPr/>
          </p:nvSpPr>
          <p:spPr>
            <a:xfrm>
              <a:off x="9147617" y="937242"/>
              <a:ext cx="7920465" cy="42091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BE5E7041-17CF-F798-836C-340BFB800FF6}"/>
                </a:ext>
              </a:extLst>
            </p:cNvPr>
            <p:cNvSpPr/>
            <p:nvPr/>
          </p:nvSpPr>
          <p:spPr>
            <a:xfrm>
              <a:off x="9147618" y="1334872"/>
              <a:ext cx="7920465" cy="3452667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73A905EB-AD04-10AE-05E2-CF316875C990}"/>
                </a:ext>
              </a:extLst>
            </p:cNvPr>
            <p:cNvSpPr/>
            <p:nvPr/>
          </p:nvSpPr>
          <p:spPr>
            <a:xfrm>
              <a:off x="9147618" y="1745741"/>
              <a:ext cx="7920465" cy="2607227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>
                <a:solidFill>
                  <a:srgbClr val="FFFFFF"/>
                </a:solidFill>
                <a:latin typeface="Calibri Light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BEB25F-4A33-D047-A97A-6D4373F65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09585">
              <a:defRPr/>
            </a:pPr>
            <a:r>
              <a:rPr lang="en-US" dirty="0">
                <a:solidFill>
                  <a:srgbClr val="000611"/>
                </a:solidFill>
              </a:rPr>
              <a:t>SofDCar Consortium, funded by</a:t>
            </a:r>
            <a:endParaRPr lang="de-DE" dirty="0">
              <a:solidFill>
                <a:srgbClr val="000611"/>
              </a:solidFill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BD9768B7-C2B6-70FA-3144-1886CA288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2"/>
          <a:stretch/>
        </p:blipFill>
        <p:spPr>
          <a:xfrm>
            <a:off x="2052546" y="2314021"/>
            <a:ext cx="5703201" cy="3476304"/>
          </a:xfrm>
          <a:prstGeom prst="rect">
            <a:avLst/>
          </a:prstGeom>
        </p:spPr>
      </p:pic>
      <p:pic>
        <p:nvPicPr>
          <p:cNvPr id="108" name="Graphic 36">
            <a:extLst>
              <a:ext uri="{FF2B5EF4-FFF2-40B4-BE49-F238E27FC236}">
                <a16:creationId xmlns:a16="http://schemas.microsoft.com/office/drawing/2014/main" id="{8E9C97BE-56AE-8A15-0642-54EC52E9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2566055" y="4021695"/>
            <a:ext cx="2581503" cy="60959"/>
          </a:xfrm>
          <a:prstGeom prst="rect">
            <a:avLst/>
          </a:prstGeom>
        </p:spPr>
      </p:pic>
      <p:sp>
        <p:nvSpPr>
          <p:cNvPr id="113" name="object 3">
            <a:extLst>
              <a:ext uri="{FF2B5EF4-FFF2-40B4-BE49-F238E27FC236}">
                <a16:creationId xmlns:a16="http://schemas.microsoft.com/office/drawing/2014/main" id="{366B0E35-1B1A-4B32-FE70-0E389C496A65}"/>
              </a:ext>
            </a:extLst>
          </p:cNvPr>
          <p:cNvSpPr/>
          <p:nvPr/>
        </p:nvSpPr>
        <p:spPr>
          <a:xfrm>
            <a:off x="8006065" y="2761422"/>
            <a:ext cx="3935617" cy="2869247"/>
          </a:xfrm>
          <a:custGeom>
            <a:avLst/>
            <a:gdLst/>
            <a:ahLst/>
            <a:cxnLst/>
            <a:rect l="l" t="t" r="r" b="b"/>
            <a:pathLst>
              <a:path w="7036434" h="11057255">
                <a:moveTo>
                  <a:pt x="7036434" y="0"/>
                </a:moveTo>
                <a:lnTo>
                  <a:pt x="0" y="0"/>
                </a:lnTo>
                <a:lnTo>
                  <a:pt x="0" y="11057254"/>
                </a:lnTo>
                <a:lnTo>
                  <a:pt x="7036434" y="11057254"/>
                </a:lnTo>
                <a:lnTo>
                  <a:pt x="7036434" y="0"/>
                </a:lnTo>
                <a:close/>
              </a:path>
            </a:pathLst>
          </a:custGeom>
          <a:noFill/>
          <a:ln w="12700">
            <a:solidFill>
              <a:srgbClr val="0C0A6A"/>
            </a:solidFill>
          </a:ln>
        </p:spPr>
        <p:txBody>
          <a:bodyPr wrap="square" lIns="144000" tIns="96000" rIns="144000" bIns="96000" rtlCol="0"/>
          <a:lstStyle/>
          <a:p>
            <a:pPr algn="ctr" defTabSz="609585">
              <a:defRPr/>
            </a:pPr>
            <a:endParaRPr lang="de-DE" sz="1867" b="1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09585">
              <a:defRPr/>
            </a:pPr>
            <a:r>
              <a:rPr lang="de-DE" sz="1867" b="1" dirty="0">
                <a:solidFill>
                  <a:srgbClr val="0C0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  AVAILABILITY  FOR</a:t>
            </a:r>
            <a:br>
              <a:rPr lang="de-DE" sz="1867" b="1" dirty="0">
                <a:solidFill>
                  <a:srgbClr val="0C0A6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67" b="1" dirty="0">
                <a:solidFill>
                  <a:srgbClr val="0C0A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SPARRING  &amp;  COACHING</a:t>
            </a:r>
          </a:p>
          <a:p>
            <a:pPr defTabSz="609585">
              <a:defRPr/>
            </a:pPr>
            <a:endParaRPr lang="de-DE" sz="1333" dirty="0">
              <a:solidFill>
                <a:srgbClr val="0000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endParaRPr lang="de-DE" sz="1333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r>
              <a:rPr lang="de-DE" sz="1467" b="1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FRIDAY | 10.11.2023</a:t>
            </a:r>
          </a:p>
          <a:p>
            <a:pPr marL="476239" indent="-228594" defTabSz="609585">
              <a:buFont typeface="Wingdings" panose="05000000000000000000" pitchFamily="2" charset="2"/>
              <a:buChar char="§"/>
              <a:defRPr/>
            </a:pPr>
            <a:r>
              <a:rPr lang="de-DE" sz="1467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13:00 am – open end</a:t>
            </a:r>
          </a:p>
          <a:p>
            <a:pPr defTabSz="609585">
              <a:defRPr/>
            </a:pPr>
            <a:endParaRPr lang="de-DE" sz="1467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endParaRPr lang="de-DE" sz="1467" dirty="0">
              <a:solidFill>
                <a:srgbClr val="1A35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585">
              <a:defRPr/>
            </a:pPr>
            <a:r>
              <a:rPr lang="de-DE" sz="1467" b="1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SATURDAY | 11.11.2023</a:t>
            </a:r>
          </a:p>
          <a:p>
            <a:pPr marL="476239" indent="-228594" defTabSz="609585">
              <a:buFont typeface="Wingdings" panose="05000000000000000000" pitchFamily="2" charset="2"/>
              <a:buChar char="§"/>
              <a:defRPr/>
            </a:pPr>
            <a:r>
              <a:rPr lang="de-DE" sz="1467" dirty="0">
                <a:solidFill>
                  <a:srgbClr val="1A35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08:00 am – open end</a:t>
            </a: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C49E54C4-E105-7297-F73C-475C0D340140}"/>
              </a:ext>
            </a:extLst>
          </p:cNvPr>
          <p:cNvSpPr/>
          <p:nvPr/>
        </p:nvSpPr>
        <p:spPr>
          <a:xfrm>
            <a:off x="9632072" y="2390021"/>
            <a:ext cx="683600" cy="68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de-DE" sz="2400">
              <a:solidFill>
                <a:srgbClr val="FFFFFF"/>
              </a:solidFill>
              <a:latin typeface="Calibri Light"/>
            </a:endParaRPr>
          </a:p>
        </p:txBody>
      </p:sp>
      <p:pic>
        <p:nvPicPr>
          <p:cNvPr id="115" name="Grafik 114" descr="Tageskalender mit einfarbiger Füllung">
            <a:extLst>
              <a:ext uri="{FF2B5EF4-FFF2-40B4-BE49-F238E27FC236}">
                <a16:creationId xmlns:a16="http://schemas.microsoft.com/office/drawing/2014/main" id="{94B66AC8-B220-BE1E-C1FA-EBDA27ACB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8873" y="2494049"/>
            <a:ext cx="449999" cy="449999"/>
          </a:xfrm>
          <a:prstGeom prst="rect">
            <a:avLst/>
          </a:prstGeom>
        </p:spPr>
      </p:pic>
      <p:pic>
        <p:nvPicPr>
          <p:cNvPr id="4" name="Grafik 3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DB909787-B1A9-FA1E-2D2C-DBFBCD030C39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4" y="6410627"/>
            <a:ext cx="876300" cy="38490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1306EB-4139-5D06-7F43-84317973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>
              <a:defRPr/>
            </a:pPr>
            <a:fld id="{C3C09F1C-3B72-4207-BEA7-CEF3226CC2D9}" type="slidenum">
              <a:rPr lang="de-DE">
                <a:solidFill>
                  <a:srgbClr val="FFFFFF">
                    <a:lumMod val="50000"/>
                  </a:srgbClr>
                </a:solidFill>
              </a:rPr>
              <a:pPr defTabSz="609585">
                <a:defRPr/>
              </a:pPr>
              <a:t>4</a:t>
            </a:fld>
            <a:endParaRPr lang="de-DE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DD5F7F-1779-2D69-8E45-C0CCECAB5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80" y="3469131"/>
            <a:ext cx="1072989" cy="107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D18C79C-FC6B-D07B-1EC0-90E9D019AC75}"/>
              </a:ext>
            </a:extLst>
          </p:cNvPr>
          <p:cNvSpPr txBox="1"/>
          <p:nvPr/>
        </p:nvSpPr>
        <p:spPr>
          <a:xfrm>
            <a:off x="4143966" y="3708286"/>
            <a:ext cx="3034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Aft>
                <a:spcPts val="800"/>
              </a:spcAft>
              <a:defRPr/>
            </a:pPr>
            <a:r>
              <a:rPr lang="de-DE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 Stötzner</a:t>
            </a:r>
          </a:p>
        </p:txBody>
      </p:sp>
      <p:pic>
        <p:nvPicPr>
          <p:cNvPr id="22" name="Grafik 21" descr="Gebäude Silhouette">
            <a:extLst>
              <a:ext uri="{FF2B5EF4-FFF2-40B4-BE49-F238E27FC236}">
                <a16:creationId xmlns:a16="http://schemas.microsoft.com/office/drawing/2014/main" id="{56926431-24C8-50A3-19E2-D7FAA64DD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4957" y="4636216"/>
            <a:ext cx="367553" cy="367553"/>
          </a:xfrm>
          <a:prstGeom prst="rect">
            <a:avLst/>
          </a:prstGeom>
        </p:spPr>
      </p:pic>
      <p:pic>
        <p:nvPicPr>
          <p:cNvPr id="23" name="Grafik 22" descr="Umschlag Silhouette">
            <a:extLst>
              <a:ext uri="{FF2B5EF4-FFF2-40B4-BE49-F238E27FC236}">
                <a16:creationId xmlns:a16="http://schemas.microsoft.com/office/drawing/2014/main" id="{B0677544-30DF-221F-4FE1-FFCE22537D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3141" y="5049970"/>
            <a:ext cx="278023" cy="27802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DFDED9A-6AD1-B7E0-5FE9-4C1C5344BB17}"/>
              </a:ext>
            </a:extLst>
          </p:cNvPr>
          <p:cNvSpPr txBox="1"/>
          <p:nvPr/>
        </p:nvSpPr>
        <p:spPr>
          <a:xfrm>
            <a:off x="4564307" y="4657045"/>
            <a:ext cx="250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Aft>
                <a:spcPts val="800"/>
              </a:spcAft>
              <a:defRPr/>
            </a:pPr>
            <a:r>
              <a:rPr lang="de-DE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Universität Stuttgart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7CFB11-B71F-7437-94A6-D8C1FA04C0A3}"/>
              </a:ext>
            </a:extLst>
          </p:cNvPr>
          <p:cNvSpPr txBox="1"/>
          <p:nvPr/>
        </p:nvSpPr>
        <p:spPr>
          <a:xfrm>
            <a:off x="4564308" y="5005531"/>
            <a:ext cx="338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spcAft>
                <a:spcPts val="800"/>
              </a:spcAft>
              <a:defRPr/>
            </a:pPr>
            <a:r>
              <a:rPr lang="de-DE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miles.stoetzner@iste.uni-stuttgart.de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9373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SofDCar_bunt">
  <a:themeElements>
    <a:clrScheme name="P3_2020">
      <a:dk1>
        <a:srgbClr val="1A355E"/>
      </a:dk1>
      <a:lt1>
        <a:srgbClr val="FFFFFF"/>
      </a:lt1>
      <a:dk2>
        <a:srgbClr val="636363"/>
      </a:dk2>
      <a:lt2>
        <a:srgbClr val="BFCBD6"/>
      </a:lt2>
      <a:accent1>
        <a:srgbClr val="000F32"/>
      </a:accent1>
      <a:accent2>
        <a:srgbClr val="636363"/>
      </a:accent2>
      <a:accent3>
        <a:srgbClr val="B2B2B2"/>
      </a:accent3>
      <a:accent4>
        <a:srgbClr val="BFCBD6"/>
      </a:accent4>
      <a:accent5>
        <a:srgbClr val="64819C"/>
      </a:accent5>
      <a:accent6>
        <a:srgbClr val="7C7C7C"/>
      </a:accent6>
      <a:hlink>
        <a:srgbClr val="9D9D9D"/>
      </a:hlink>
      <a:folHlink>
        <a:srgbClr val="FFFFFF"/>
      </a:folHlink>
    </a:clrScheme>
    <a:fontScheme name="Benutzerdefiniert 13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4_P3" id="{86731B41-71A6-4EAD-B6F2-AC861FB12D64}" vid="{38787BD9-B78A-4230-860F-65C1156D36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6F221BE867C4BA09EA7666EC9F6E3" ma:contentTypeVersion="16" ma:contentTypeDescription="Create a new document." ma:contentTypeScope="" ma:versionID="f6bf09a84ce693d4994b6713af0730a8">
  <xsd:schema xmlns:xsd="http://www.w3.org/2001/XMLSchema" xmlns:xs="http://www.w3.org/2001/XMLSchema" xmlns:p="http://schemas.microsoft.com/office/2006/metadata/properties" xmlns:ns1="http://schemas.microsoft.com/sharepoint/v3" xmlns:ns2="c70ebba1-c7c6-4ba1-a8b6-1e8bdab19a86" xmlns:ns3="c242bf02-9bef-4162-8f03-8d0abe4e79f6" targetNamespace="http://schemas.microsoft.com/office/2006/metadata/properties" ma:root="true" ma:fieldsID="74cc5ef0e16930a7632ff9f77bf7cfde" ns1:_="" ns2:_="" ns3:_="">
    <xsd:import namespace="http://schemas.microsoft.com/sharepoint/v3"/>
    <xsd:import namespace="c70ebba1-c7c6-4ba1-a8b6-1e8bdab19a86"/>
    <xsd:import namespace="c242bf02-9bef-4162-8f03-8d0abe4e79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1:PublishingStartDate" minOccurs="0"/>
                <xsd:element ref="ns1:PublishingExpirationDate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0ebba1-c7c6-4ba1-a8b6-1e8bdab19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d335b93-59d0-49bf-91cb-7b95fdb56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2bf02-9bef-4162-8f03-8d0abe4e79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1ab20e1-f4e9-447c-a994-7a34b189f682}" ma:internalName="TaxCatchAll" ma:showField="CatchAllData" ma:web="c242bf02-9bef-4162-8f03-8d0abe4e79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70ebba1-c7c6-4ba1-a8b6-1e8bdab19a86">
      <Terms xmlns="http://schemas.microsoft.com/office/infopath/2007/PartnerControls"/>
    </lcf76f155ced4ddcb4097134ff3c332f>
    <PublishingExpirationDate xmlns="http://schemas.microsoft.com/sharepoint/v3" xsi:nil="true"/>
    <TaxCatchAll xmlns="c242bf02-9bef-4162-8f03-8d0abe4e79f6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702A358-6605-4A35-9963-75B1A8F206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70ebba1-c7c6-4ba1-a8b6-1e8bdab19a86"/>
    <ds:schemaRef ds:uri="c242bf02-9bef-4162-8f03-8d0abe4e79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1D5999-C1D7-4083-BD3F-7CB7E40DC5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8DF1C-A0C6-406C-B9C7-963D31793864}">
  <ds:schemaRefs>
    <ds:schemaRef ds:uri="http://schemas.microsoft.com/office/2006/metadata/properties"/>
    <ds:schemaRef ds:uri="http://schemas.microsoft.com/office/infopath/2007/PartnerControls"/>
    <ds:schemaRef ds:uri="c70ebba1-c7c6-4ba1-a8b6-1e8bdab19a86"/>
    <ds:schemaRef ds:uri="http://schemas.microsoft.com/sharepoint/v3"/>
    <ds:schemaRef ds:uri="c242bf02-9bef-4162-8f03-8d0abe4e79f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Breitbild</PresentationFormat>
  <Paragraphs>61</Paragraphs>
  <Slides>4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</vt:lpstr>
      <vt:lpstr>5_SofDCar_bunt</vt:lpstr>
      <vt:lpstr>think-cell Folie</vt:lpstr>
      <vt:lpstr>TOPIC #4  Over-the-Air Update Strategies via 5G</vt:lpstr>
      <vt:lpstr>Over-the-Air Update Strategies via 5G</vt:lpstr>
      <vt:lpstr>Over-the-Air Update Strategies via 5G</vt:lpstr>
      <vt:lpstr>Over-the-Air Update Strategies via 5G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#4  Over-the-Air Update Strategies via 5G</dc:title>
  <dc:creator>Magdalena Gaebel</dc:creator>
  <cp:lastModifiedBy>Miles Stötzner</cp:lastModifiedBy>
  <cp:revision>5</cp:revision>
  <dcterms:created xsi:type="dcterms:W3CDTF">2023-10-17T11:51:05Z</dcterms:created>
  <dcterms:modified xsi:type="dcterms:W3CDTF">2023-11-09T15:58:39Z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871b80c-ba46-4bfb-8ae2-045b5c64b754_Enabled">
    <vt:lpwstr>true</vt:lpwstr>
  </property>
  <property fmtid="{D5CDD505-2E9C-101B-9397-08002B2CF9AE}" pid="3" name="MSIP_Label_9871b80c-ba46-4bfb-8ae2-045b5c64b754_SetDate">
    <vt:lpwstr>2023-10-17T11:51:15Z</vt:lpwstr>
  </property>
  <property fmtid="{D5CDD505-2E9C-101B-9397-08002B2CF9AE}" pid="4" name="MSIP_Label_9871b80c-ba46-4bfb-8ae2-045b5c64b754_Method">
    <vt:lpwstr>Standard</vt:lpwstr>
  </property>
  <property fmtid="{D5CDD505-2E9C-101B-9397-08002B2CF9AE}" pid="5" name="MSIP_Label_9871b80c-ba46-4bfb-8ae2-045b5c64b754_Name">
    <vt:lpwstr>General</vt:lpwstr>
  </property>
  <property fmtid="{D5CDD505-2E9C-101B-9397-08002B2CF9AE}" pid="6" name="MSIP_Label_9871b80c-ba46-4bfb-8ae2-045b5c64b754_SiteId">
    <vt:lpwstr>38ea53fb-9117-4764-adc6-31f828910b30</vt:lpwstr>
  </property>
  <property fmtid="{D5CDD505-2E9C-101B-9397-08002B2CF9AE}" pid="7" name="MSIP_Label_9871b80c-ba46-4bfb-8ae2-045b5c64b754_ActionId">
    <vt:lpwstr>250801a4-a239-43b9-88c0-725077361ddd</vt:lpwstr>
  </property>
  <property fmtid="{D5CDD505-2E9C-101B-9397-08002B2CF9AE}" pid="8" name="MSIP_Label_9871b80c-ba46-4bfb-8ae2-045b5c64b754_ContentBits">
    <vt:lpwstr>0</vt:lpwstr>
  </property>
  <property fmtid="{D5CDD505-2E9C-101B-9397-08002B2CF9AE}" pid="9" name="ContentTypeId">
    <vt:lpwstr>0x010100DEE6F221BE867C4BA09EA7666EC9F6E3</vt:lpwstr>
  </property>
</Properties>
</file>